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slides/slide36.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167.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diagrams/layout1.xml" ContentType="application/vnd.openxmlformats-officedocument.drawingml.diagramLayout+xml"/>
  <Override PartName="/ppt/tags/tag145.xml" ContentType="application/vnd.openxmlformats-officedocument.presentationml.tags+xml"/>
  <Override PartName="/ppt/tags/tag30.xml" ContentType="application/vnd.openxmlformats-officedocument.presentationml.tags+xml"/>
  <Override PartName="/ppt/tags/tag134.xml" ContentType="application/vnd.openxmlformats-officedocument.presentationml.tag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tags/tag170.xml" ContentType="application/vnd.openxmlformats-officedocument.presentationml.tags+xml"/>
  <Override PartName="/ppt/slides/slide55.xml" ContentType="application/vnd.openxmlformats-officedocument.presentationml.slide+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slides/slide33.xml" ContentType="application/vnd.openxmlformats-officedocument.presentationml.slide+xml"/>
  <Override PartName="/ppt/slides/slide44.xml" ContentType="application/vnd.openxmlformats-officedocument.presentationml.slide+xml"/>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35.xml" ContentType="application/vnd.openxmlformats-officedocument.presentationml.tags+xml"/>
  <Override PartName="/ppt/tags/tag46.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notesSlides/notesSlide13.xml" ContentType="application/vnd.openxmlformats-officedocument.presentationml.notesSlide+xml"/>
  <Override PartName="/ppt/tags/tag24.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slides/slide49.xml" ContentType="application/vnd.openxmlformats-officedocument.presentationml.slide+xml"/>
  <Override PartName="/ppt/notesSlides/notesSlide4.xml" ContentType="application/vnd.openxmlformats-officedocument.presentationml.notesSlide+xml"/>
  <Override PartName="/ppt/tags/tag106.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tags/tag6.xml" ContentType="application/vnd.openxmlformats-officedocument.presentationml.tags+xml"/>
  <Override PartName="/ppt/diagrams/colors1.xml" ContentType="application/vnd.openxmlformats-officedocument.drawingml.diagramColors+xml"/>
  <Override PartName="/ppt/tags/tag113.xml" ContentType="application/vnd.openxmlformats-officedocument.presentationml.tags+xml"/>
  <Override PartName="/ppt/tags/tag131.xml" ContentType="application/vnd.openxmlformats-officedocument.presentationml.tags+xml"/>
  <Override PartName="/ppt/tags/tag160.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notesSlides/notesSlide14.xml" ContentType="application/vnd.openxmlformats-officedocument.presentationml.notesSlide+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notesSlides/notesSlide9.xml" ContentType="application/vnd.openxmlformats-officedocument.presentationml.notesSlide+xml"/>
  <Override PartName="/ppt/tags/tag90.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47.xml" ContentType="application/vnd.openxmlformats-officedocument.presentationml.tags+xml"/>
  <Override PartName="/ppt/tags/tag165.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tags/tag107.xml" ContentType="application/vnd.openxmlformats-officedocument.presentationml.tags+xml"/>
  <Override PartName="/ppt/tags/tag136.xml" ContentType="application/vnd.openxmlformats-officedocument.presentationml.tags+xml"/>
  <Override PartName="/ppt/tags/tag154.xml" ContentType="application/vnd.openxmlformats-officedocument.presentationml.tags+xml"/>
  <Override PartName="/ppt/slides/slide7.xml" ContentType="application/vnd.openxmlformats-officedocument.presentationml.slide+xml"/>
  <Override PartName="/ppt/slides/slide68.xml" ContentType="application/vnd.openxmlformats-officedocument.presentationml.slide+xml"/>
  <Override PartName="/ppt/tags/tag1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tags/tag114.xml" ContentType="application/vnd.openxmlformats-officedocument.presentationml.tags+xml"/>
  <Override PartName="/ppt/tags/tag125.xml" ContentType="application/vnd.openxmlformats-officedocument.presentationml.tags+xml"/>
  <Override PartName="/ppt/tags/tag143.xml" ContentType="application/vnd.openxmlformats-officedocument.presentationml.tags+xml"/>
  <Override PartName="/ppt/tags/tag161.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tags/tag132.xml" ContentType="application/vnd.openxmlformats-officedocument.presentationml.tags+xml"/>
  <Override PartName="/ppt/tags/tag150.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tags/tag3.xml" ContentType="application/vnd.openxmlformats-officedocument.presentationml.tags+xml"/>
  <Override PartName="/ppt/diagrams/quickStyle1.xml" ContentType="application/vnd.openxmlformats-officedocument.drawingml.diagramStyle+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9.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notesSlides/notesSlide11.xml" ContentType="application/vnd.openxmlformats-officedocument.presentationml.notesSlide+xml"/>
  <Override PartName="/ppt/tags/tag137.xml" ContentType="application/vnd.openxmlformats-officedocument.presentationml.tags+xml"/>
  <Override PartName="/ppt/tags/tag148.xml" ContentType="application/vnd.openxmlformats-officedocument.presentationml.tags+xml"/>
  <Override PartName="/ppt/tags/tag166.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tags/tag155.xml" ContentType="application/vnd.openxmlformats-officedocument.presentationml.tags+xml"/>
  <Override PartName="/ppt/slides/slide8.xml" ContentType="application/vnd.openxmlformats-officedocument.presentationml.slide+xml"/>
  <Override PartName="/ppt/slides/slide69.xml" ContentType="application/vnd.openxmlformats-officedocument.presentationml.slide+xml"/>
  <Override PartName="/ppt/tags/tag11.xml" ContentType="application/vnd.openxmlformats-officedocument.presentationml.tags+xml"/>
  <Override PartName="/ppt/diagrams/data1.xml" ContentType="application/vnd.openxmlformats-officedocument.drawingml.diagramData+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62.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ppt/tags/tag34.xml" ContentType="application/vnd.openxmlformats-officedocument.presentationml.tags+xml"/>
  <Override PartName="/ppt/tags/tag81.xml" ContentType="application/vnd.openxmlformats-officedocument.presentationml.tags+xml"/>
  <Override PartName="/ppt/tags/tag138.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slides/slide48.xml" ContentType="application/vnd.openxmlformats-officedocument.presentationml.slide+xml"/>
  <Override PartName="/ppt/notesSlides/notesSlide3.xml" ContentType="application/vnd.openxmlformats-officedocument.presentationml.notesSlide+xml"/>
  <Override PartName="/ppt/tags/tag141.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slides/slide40.xml" ContentType="application/vnd.openxmlformats-officedocument.presentationml.slide+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tags/tag53.xml" ContentType="application/vnd.openxmlformats-officedocument.presentationml.tags+xml"/>
  <Override PartName="/ppt/notesSlides/notesSlide8.xml" ContentType="application/vnd.openxmlformats-officedocument.presentationml.notesSlide+xml"/>
  <Override PartName="/ppt/tags/tag157.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20.xml" ContentType="application/vnd.openxmlformats-officedocument.presentationml.tags+xml"/>
  <Override PartName="/ppt/tags/tag124.xml" ContentType="application/vnd.openxmlformats-officedocument.presentationml.tag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7"/>
  </p:notesMasterIdLst>
  <p:sldIdLst>
    <p:sldId id="311" r:id="rId5"/>
    <p:sldId id="313" r:id="rId6"/>
    <p:sldId id="314" r:id="rId7"/>
    <p:sldId id="315" r:id="rId8"/>
    <p:sldId id="316" r:id="rId9"/>
    <p:sldId id="309" r:id="rId10"/>
    <p:sldId id="329" r:id="rId11"/>
    <p:sldId id="407" r:id="rId12"/>
    <p:sldId id="372" r:id="rId13"/>
    <p:sldId id="373" r:id="rId14"/>
    <p:sldId id="374" r:id="rId15"/>
    <p:sldId id="375" r:id="rId16"/>
    <p:sldId id="408" r:id="rId17"/>
    <p:sldId id="376" r:id="rId18"/>
    <p:sldId id="377" r:id="rId19"/>
    <p:sldId id="378" r:id="rId20"/>
    <p:sldId id="379" r:id="rId21"/>
    <p:sldId id="380" r:id="rId22"/>
    <p:sldId id="333" r:id="rId23"/>
    <p:sldId id="411" r:id="rId24"/>
    <p:sldId id="412" r:id="rId25"/>
    <p:sldId id="381" r:id="rId26"/>
    <p:sldId id="382" r:id="rId27"/>
    <p:sldId id="383" r:id="rId28"/>
    <p:sldId id="384" r:id="rId29"/>
    <p:sldId id="385" r:id="rId30"/>
    <p:sldId id="386" r:id="rId31"/>
    <p:sldId id="387" r:id="rId32"/>
    <p:sldId id="388" r:id="rId33"/>
    <p:sldId id="389" r:id="rId34"/>
    <p:sldId id="391" r:id="rId35"/>
    <p:sldId id="409" r:id="rId36"/>
    <p:sldId id="392" r:id="rId37"/>
    <p:sldId id="393" r:id="rId38"/>
    <p:sldId id="410" r:id="rId39"/>
    <p:sldId id="394" r:id="rId40"/>
    <p:sldId id="395" r:id="rId41"/>
    <p:sldId id="396" r:id="rId42"/>
    <p:sldId id="397" r:id="rId43"/>
    <p:sldId id="398" r:id="rId44"/>
    <p:sldId id="399" r:id="rId45"/>
    <p:sldId id="298" r:id="rId46"/>
    <p:sldId id="413" r:id="rId47"/>
    <p:sldId id="400" r:id="rId48"/>
    <p:sldId id="390" r:id="rId49"/>
    <p:sldId id="402" r:id="rId50"/>
    <p:sldId id="403" r:id="rId51"/>
    <p:sldId id="405" r:id="rId52"/>
    <p:sldId id="404" r:id="rId53"/>
    <p:sldId id="406" r:id="rId54"/>
    <p:sldId id="414" r:id="rId55"/>
    <p:sldId id="401" r:id="rId56"/>
    <p:sldId id="416" r:id="rId57"/>
    <p:sldId id="417" r:id="rId58"/>
    <p:sldId id="418" r:id="rId59"/>
    <p:sldId id="415" r:id="rId60"/>
    <p:sldId id="422" r:id="rId61"/>
    <p:sldId id="419" r:id="rId62"/>
    <p:sldId id="342" r:id="rId63"/>
    <p:sldId id="341" r:id="rId64"/>
    <p:sldId id="424" r:id="rId65"/>
    <p:sldId id="357" r:id="rId66"/>
    <p:sldId id="356" r:id="rId67"/>
    <p:sldId id="358" r:id="rId68"/>
    <p:sldId id="359" r:id="rId69"/>
    <p:sldId id="360" r:id="rId70"/>
    <p:sldId id="361" r:id="rId71"/>
    <p:sldId id="362" r:id="rId72"/>
    <p:sldId id="363" r:id="rId73"/>
    <p:sldId id="364" r:id="rId74"/>
    <p:sldId id="423" r:id="rId75"/>
    <p:sldId id="323" r:id="rId7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unaro" initials="F" lastIdx="6" clrIdx="0"/>
  <p:cmAuthor id="1" name="craiu" initials="c" lastIdx="1" clrIdx="1">
    <p:extLst>
      <p:ext uri="{19B8F6BF-5375-455C-9EA6-DF929625EA0E}">
        <p15:presenceInfo xmlns:p15="http://schemas.microsoft.com/office/powerpoint/2012/main" xmlns="" userId="crai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85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231" autoAdjust="0"/>
    <p:restoredTop sz="86486" autoAdjust="0"/>
  </p:normalViewPr>
  <p:slideViewPr>
    <p:cSldViewPr>
      <p:cViewPr varScale="1">
        <p:scale>
          <a:sx n="77" d="100"/>
          <a:sy n="77" d="100"/>
        </p:scale>
        <p:origin x="-1118" y="-91"/>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218604-3A63-4B61-A996-D7358C8FEC17}"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fr-FR"/>
        </a:p>
      </dgm:t>
    </dgm:pt>
    <dgm:pt modelId="{495920C2-EA8B-4784-AED8-F2E9D0E8F17A}">
      <dgm:prSet/>
      <dgm:spPr/>
      <dgm:t>
        <a:bodyPr/>
        <a:lstStyle/>
        <a:p>
          <a:pPr rtl="0"/>
          <a:r>
            <a:rPr lang="fr-FR" dirty="0" err="1" smtClean="0"/>
            <a:t>Katyn_</a:t>
          </a:r>
          <a:r>
            <a:rPr lang="fr-FR" dirty="0" smtClean="0"/>
            <a:t>-</a:t>
          </a:r>
          <a:r>
            <a:rPr lang="fr-FR" dirty="0" err="1" smtClean="0"/>
            <a:t>_opinia_Rosjan.xls</a:t>
          </a:r>
          <a:endParaRPr lang="fr-FR" dirty="0"/>
        </a:p>
      </dgm:t>
    </dgm:pt>
    <dgm:pt modelId="{81B299DA-AAA6-40E0-A73B-68370E980109}" type="parTrans" cxnId="{EB6AC555-43B8-49D1-9116-26051787E8AB}">
      <dgm:prSet/>
      <dgm:spPr/>
      <dgm:t>
        <a:bodyPr/>
        <a:lstStyle/>
        <a:p>
          <a:endParaRPr lang="fr-FR"/>
        </a:p>
      </dgm:t>
    </dgm:pt>
    <dgm:pt modelId="{7EE46642-3215-411B-AD97-6B18B9D31423}" type="sibTrans" cxnId="{EB6AC555-43B8-49D1-9116-26051787E8AB}">
      <dgm:prSet/>
      <dgm:spPr/>
      <dgm:t>
        <a:bodyPr/>
        <a:lstStyle/>
        <a:p>
          <a:endParaRPr lang="fr-FR"/>
        </a:p>
      </dgm:t>
    </dgm:pt>
    <dgm:pt modelId="{8E8D5DFD-5AE0-4D17-A9B3-007CB1512FA9}">
      <dgm:prSet/>
      <dgm:spPr/>
      <dgm:t>
        <a:bodyPr/>
        <a:lstStyle/>
        <a:p>
          <a:pPr rtl="0"/>
          <a:r>
            <a:rPr lang="fr-FR" dirty="0" smtClean="0"/>
            <a:t>WORK PLAN (APRIL-JUNE 2011).</a:t>
          </a:r>
          <a:r>
            <a:rPr lang="fr-FR" dirty="0" err="1" smtClean="0"/>
            <a:t>xls</a:t>
          </a:r>
          <a:endParaRPr lang="fr-FR" dirty="0"/>
        </a:p>
      </dgm:t>
    </dgm:pt>
    <dgm:pt modelId="{673F2979-E830-479F-B537-A02BF13F8503}" type="parTrans" cxnId="{BBDC5960-1911-4B96-AEC8-978B79B6FB7D}">
      <dgm:prSet/>
      <dgm:spPr/>
      <dgm:t>
        <a:bodyPr/>
        <a:lstStyle/>
        <a:p>
          <a:endParaRPr lang="fr-FR"/>
        </a:p>
      </dgm:t>
    </dgm:pt>
    <dgm:pt modelId="{C509D72B-86E3-4A3D-ACFD-4D450A4E7DF6}" type="sibTrans" cxnId="{BBDC5960-1911-4B96-AEC8-978B79B6FB7D}">
      <dgm:prSet/>
      <dgm:spPr/>
      <dgm:t>
        <a:bodyPr/>
        <a:lstStyle/>
        <a:p>
          <a:endParaRPr lang="fr-FR"/>
        </a:p>
      </dgm:t>
    </dgm:pt>
    <dgm:pt modelId="{F8FE1BCC-EACE-4ADB-985B-F3581AFC4187}">
      <dgm:prSet/>
      <dgm:spPr/>
      <dgm:t>
        <a:bodyPr/>
        <a:lstStyle/>
        <a:p>
          <a:pPr rtl="0"/>
          <a:r>
            <a:rPr lang="fr-FR" dirty="0" smtClean="0"/>
            <a:t>EEAS-Staff New contact </a:t>
          </a:r>
          <a:r>
            <a:rPr lang="fr-FR" dirty="0" err="1" smtClean="0"/>
            <a:t>list</a:t>
          </a:r>
          <a:r>
            <a:rPr lang="fr-FR" dirty="0" smtClean="0"/>
            <a:t> (05-25-2011).</a:t>
          </a:r>
          <a:r>
            <a:rPr lang="fr-FR" dirty="0" err="1" smtClean="0"/>
            <a:t>xls</a:t>
          </a:r>
          <a:endParaRPr lang="fr-FR" dirty="0"/>
        </a:p>
      </dgm:t>
    </dgm:pt>
    <dgm:pt modelId="{DA3351CB-7E8B-4097-863D-239D8878207A}" type="parTrans" cxnId="{AA54691B-328C-47F0-BE1A-F5C9254A56F7}">
      <dgm:prSet/>
      <dgm:spPr/>
      <dgm:t>
        <a:bodyPr/>
        <a:lstStyle/>
        <a:p>
          <a:endParaRPr lang="fr-FR"/>
        </a:p>
      </dgm:t>
    </dgm:pt>
    <dgm:pt modelId="{DC6C10E9-7C89-4D49-A3E3-CD3D2C19ACF6}" type="sibTrans" cxnId="{AA54691B-328C-47F0-BE1A-F5C9254A56F7}">
      <dgm:prSet/>
      <dgm:spPr/>
      <dgm:t>
        <a:bodyPr/>
        <a:lstStyle/>
        <a:p>
          <a:endParaRPr lang="fr-FR"/>
        </a:p>
      </dgm:t>
    </dgm:pt>
    <dgm:pt modelId="{9B6A9DB4-9ED0-4B5D-8DBC-48A24E5B630F}">
      <dgm:prSet/>
      <dgm:spPr/>
      <dgm:t>
        <a:bodyPr/>
        <a:lstStyle/>
        <a:p>
          <a:pPr rtl="0"/>
          <a:r>
            <a:rPr lang="fr-FR" dirty="0" smtClean="0"/>
            <a:t>tactlist_05-05-2011_.8634.</a:t>
          </a:r>
          <a:r>
            <a:rPr lang="fr-FR" dirty="0" err="1" smtClean="0"/>
            <a:t>xls</a:t>
          </a:r>
          <a:endParaRPr lang="fr-FR" dirty="0"/>
        </a:p>
      </dgm:t>
    </dgm:pt>
    <dgm:pt modelId="{DDD931A9-26A2-4361-99CD-9933B0935140}" type="parTrans" cxnId="{E879C3DF-8C10-4A76-A0DF-EAF0656A4D1E}">
      <dgm:prSet/>
      <dgm:spPr/>
      <dgm:t>
        <a:bodyPr/>
        <a:lstStyle/>
        <a:p>
          <a:endParaRPr lang="fr-FR"/>
        </a:p>
      </dgm:t>
    </dgm:pt>
    <dgm:pt modelId="{8E3767B8-C237-4658-BC36-19EE32AAF087}" type="sibTrans" cxnId="{E879C3DF-8C10-4A76-A0DF-EAF0656A4D1E}">
      <dgm:prSet/>
      <dgm:spPr/>
      <dgm:t>
        <a:bodyPr/>
        <a:lstStyle/>
        <a:p>
          <a:endParaRPr lang="fr-FR"/>
        </a:p>
      </dgm:t>
    </dgm:pt>
    <dgm:pt modelId="{89D72C5C-41D0-4493-95D8-53EA6795351F}">
      <dgm:prSet/>
      <dgm:spPr/>
      <dgm:t>
        <a:bodyPr/>
        <a:lstStyle/>
        <a:p>
          <a:pPr rtl="0"/>
          <a:r>
            <a:rPr lang="fr-FR" dirty="0" smtClean="0"/>
            <a:t>Programme de </a:t>
          </a:r>
          <a:r>
            <a:rPr lang="fr-FR" dirty="0" err="1" smtClean="0"/>
            <a:t>fetes</a:t>
          </a:r>
          <a:r>
            <a:rPr lang="fr-FR" dirty="0" smtClean="0"/>
            <a:t> 2011.xls</a:t>
          </a:r>
          <a:endParaRPr lang="fr-FR" dirty="0"/>
        </a:p>
      </dgm:t>
    </dgm:pt>
    <dgm:pt modelId="{B144E0E7-AABC-46D8-A419-1FC22C03382E}" type="parTrans" cxnId="{394469E2-7303-4F5C-90EE-3ED4539546ED}">
      <dgm:prSet/>
      <dgm:spPr/>
      <dgm:t>
        <a:bodyPr/>
        <a:lstStyle/>
        <a:p>
          <a:endParaRPr lang="fr-FR"/>
        </a:p>
      </dgm:t>
    </dgm:pt>
    <dgm:pt modelId="{15FB7BDE-B4EC-42B3-AE92-2F1D4F09B980}" type="sibTrans" cxnId="{394469E2-7303-4F5C-90EE-3ED4539546ED}">
      <dgm:prSet/>
      <dgm:spPr/>
      <dgm:t>
        <a:bodyPr/>
        <a:lstStyle/>
        <a:p>
          <a:endParaRPr lang="fr-FR"/>
        </a:p>
      </dgm:t>
    </dgm:pt>
    <dgm:pt modelId="{323919E8-C678-48AE-AC09-2DDDEB67ECF3}">
      <dgm:prSet/>
      <dgm:spPr/>
      <dgm:t>
        <a:bodyPr/>
        <a:lstStyle/>
        <a:p>
          <a:pPr rtl="0"/>
          <a:r>
            <a:rPr lang="fr-FR" dirty="0" smtClean="0"/>
            <a:t>Agenda </a:t>
          </a:r>
          <a:r>
            <a:rPr lang="fr-FR" dirty="0" err="1" smtClean="0"/>
            <a:t>Telefoane</a:t>
          </a:r>
          <a:r>
            <a:rPr lang="fr-FR" dirty="0" smtClean="0"/>
            <a:t> </a:t>
          </a:r>
          <a:r>
            <a:rPr lang="fr-FR" dirty="0" err="1" smtClean="0"/>
            <a:t>institutii</a:t>
          </a:r>
          <a:r>
            <a:rPr lang="fr-FR" dirty="0" smtClean="0"/>
            <a:t> si </a:t>
          </a:r>
          <a:r>
            <a:rPr lang="fr-FR" dirty="0" err="1" smtClean="0"/>
            <a:t>ministere</a:t>
          </a:r>
          <a:r>
            <a:rPr lang="fr-FR" dirty="0" smtClean="0"/>
            <a:t> 2011.xls</a:t>
          </a:r>
          <a:endParaRPr lang="fr-FR" dirty="0"/>
        </a:p>
      </dgm:t>
    </dgm:pt>
    <dgm:pt modelId="{DC8B4F54-834C-4BC7-A5FD-59827F05CE8F}" type="parTrans" cxnId="{6F02A440-FFF2-4117-BBA6-B5A13571533C}">
      <dgm:prSet/>
      <dgm:spPr/>
      <dgm:t>
        <a:bodyPr/>
        <a:lstStyle/>
        <a:p>
          <a:endParaRPr lang="fr-FR"/>
        </a:p>
      </dgm:t>
    </dgm:pt>
    <dgm:pt modelId="{D943EFD8-F978-4878-B0ED-70FBC567FE03}" type="sibTrans" cxnId="{6F02A440-FFF2-4117-BBA6-B5A13571533C}">
      <dgm:prSet/>
      <dgm:spPr/>
      <dgm:t>
        <a:bodyPr/>
        <a:lstStyle/>
        <a:p>
          <a:endParaRPr lang="fr-FR"/>
        </a:p>
      </dgm:t>
    </dgm:pt>
    <dgm:pt modelId="{45FC6E42-54CE-4D29-A83A-6EF4BF726067}">
      <dgm:prSet/>
      <dgm:spPr/>
      <dgm:t>
        <a:bodyPr/>
        <a:lstStyle/>
        <a:p>
          <a:pPr rtl="0"/>
          <a:r>
            <a:rPr lang="fr-FR" dirty="0" smtClean="0"/>
            <a:t>FIEO contacts update.xls</a:t>
          </a:r>
          <a:endParaRPr lang="fr-FR" dirty="0"/>
        </a:p>
      </dgm:t>
    </dgm:pt>
    <dgm:pt modelId="{6BC67202-F8DC-4F42-B8C6-CEEF1432D38B}" type="parTrans" cxnId="{93D7BFF3-DE0C-4C9C-8CB7-4A8650B58FA1}">
      <dgm:prSet/>
      <dgm:spPr/>
      <dgm:t>
        <a:bodyPr/>
        <a:lstStyle/>
        <a:p>
          <a:endParaRPr lang="fr-FR"/>
        </a:p>
      </dgm:t>
    </dgm:pt>
    <dgm:pt modelId="{94FB1013-B117-4FF2-87A9-91EFDCEBF9E2}" type="sibTrans" cxnId="{93D7BFF3-DE0C-4C9C-8CB7-4A8650B58FA1}">
      <dgm:prSet/>
      <dgm:spPr/>
      <dgm:t>
        <a:bodyPr/>
        <a:lstStyle/>
        <a:p>
          <a:endParaRPr lang="fr-FR"/>
        </a:p>
      </dgm:t>
    </dgm:pt>
    <dgm:pt modelId="{B3896369-5686-44FA-898C-07715430F653}">
      <dgm:prSet/>
      <dgm:spPr/>
      <dgm:t>
        <a:bodyPr/>
        <a:lstStyle/>
        <a:p>
          <a:pPr rtl="0"/>
          <a:r>
            <a:rPr lang="fr-FR" dirty="0" err="1" smtClean="0"/>
            <a:t>spisok</a:t>
          </a:r>
          <a:r>
            <a:rPr lang="fr-FR" dirty="0" smtClean="0"/>
            <a:t> sotrudnikov.xls</a:t>
          </a:r>
          <a:endParaRPr lang="fr-FR" dirty="0"/>
        </a:p>
      </dgm:t>
    </dgm:pt>
    <dgm:pt modelId="{7DA2EB01-55B3-4C60-9E1F-553DB2197CAC}" type="parTrans" cxnId="{CC883EFE-060D-4410-9513-7742274E1116}">
      <dgm:prSet/>
      <dgm:spPr/>
      <dgm:t>
        <a:bodyPr/>
        <a:lstStyle/>
        <a:p>
          <a:endParaRPr lang="fr-FR"/>
        </a:p>
      </dgm:t>
    </dgm:pt>
    <dgm:pt modelId="{50C6C604-F21E-4796-B3D4-90420F312C42}" type="sibTrans" cxnId="{CC883EFE-060D-4410-9513-7742274E1116}">
      <dgm:prSet/>
      <dgm:spPr/>
      <dgm:t>
        <a:bodyPr/>
        <a:lstStyle/>
        <a:p>
          <a:endParaRPr lang="fr-FR"/>
        </a:p>
      </dgm:t>
    </dgm:pt>
    <dgm:pt modelId="{86C0137B-D2EE-4F87-BB3F-7845132E8261}">
      <dgm:prSet/>
      <dgm:spPr/>
      <dgm:t>
        <a:bodyPr/>
        <a:lstStyle/>
        <a:p>
          <a:pPr rtl="0"/>
          <a:r>
            <a:rPr lang="fr-FR" dirty="0" smtClean="0"/>
            <a:t>List of shahids.xls</a:t>
          </a:r>
          <a:endParaRPr lang="fr-FR" dirty="0"/>
        </a:p>
      </dgm:t>
    </dgm:pt>
    <dgm:pt modelId="{AA4B8769-F001-443D-A214-A6A7A85EAAEF}" type="parTrans" cxnId="{4D23845A-B4BA-439D-8277-A30C2D128218}">
      <dgm:prSet/>
      <dgm:spPr/>
      <dgm:t>
        <a:bodyPr/>
        <a:lstStyle/>
        <a:p>
          <a:endParaRPr lang="fr-FR"/>
        </a:p>
      </dgm:t>
    </dgm:pt>
    <dgm:pt modelId="{11B8789C-438D-49FA-A834-BFDDF0D99FA8}" type="sibTrans" cxnId="{4D23845A-B4BA-439D-8277-A30C2D128218}">
      <dgm:prSet/>
      <dgm:spPr/>
      <dgm:t>
        <a:bodyPr/>
        <a:lstStyle/>
        <a:p>
          <a:endParaRPr lang="fr-FR"/>
        </a:p>
      </dgm:t>
    </dgm:pt>
    <dgm:pt modelId="{69CB0283-8533-4294-82B9-B8131D8F26E9}">
      <dgm:prSet/>
      <dgm:spPr/>
      <dgm:t>
        <a:bodyPr/>
        <a:lstStyle/>
        <a:p>
          <a:pPr rtl="0"/>
          <a:r>
            <a:rPr lang="fr-FR" dirty="0" smtClean="0"/>
            <a:t>Spravochnik.xls</a:t>
          </a:r>
          <a:endParaRPr lang="fr-FR" dirty="0"/>
        </a:p>
      </dgm:t>
    </dgm:pt>
    <dgm:pt modelId="{379C8F11-9A03-437B-B16D-80FCC968A15A}" type="parTrans" cxnId="{A840D694-C80A-4AD9-8110-18F0579CB25E}">
      <dgm:prSet/>
      <dgm:spPr/>
      <dgm:t>
        <a:bodyPr/>
        <a:lstStyle/>
        <a:p>
          <a:endParaRPr lang="fr-FR"/>
        </a:p>
      </dgm:t>
    </dgm:pt>
    <dgm:pt modelId="{63690AC4-7C56-4590-AF50-87D18AA4E5FA}" type="sibTrans" cxnId="{A840D694-C80A-4AD9-8110-18F0579CB25E}">
      <dgm:prSet/>
      <dgm:spPr/>
      <dgm:t>
        <a:bodyPr/>
        <a:lstStyle/>
        <a:p>
          <a:endParaRPr lang="fr-FR"/>
        </a:p>
      </dgm:t>
    </dgm:pt>
    <dgm:pt modelId="{7446A52F-1BEE-481E-94C2-7719EC598379}">
      <dgm:prSet/>
      <dgm:spPr/>
      <dgm:t>
        <a:bodyPr/>
        <a:lstStyle/>
        <a:p>
          <a:pPr rtl="0"/>
          <a:r>
            <a:rPr lang="fr-FR" dirty="0" smtClean="0"/>
            <a:t>EEAS New contact </a:t>
          </a:r>
          <a:r>
            <a:rPr lang="fr-FR" dirty="0" err="1" smtClean="0"/>
            <a:t>list</a:t>
          </a:r>
          <a:r>
            <a:rPr lang="fr-FR" dirty="0" smtClean="0"/>
            <a:t> (05-05-2011) (2).</a:t>
          </a:r>
          <a:r>
            <a:rPr lang="fr-FR" dirty="0" err="1" smtClean="0"/>
            <a:t>xls</a:t>
          </a:r>
          <a:endParaRPr lang="fr-FR" dirty="0"/>
        </a:p>
      </dgm:t>
    </dgm:pt>
    <dgm:pt modelId="{0827DC65-8A82-4B0E-9F06-B5776A521BC5}" type="parTrans" cxnId="{EA310773-B6EE-43C1-A777-4F0CAFF36E72}">
      <dgm:prSet/>
      <dgm:spPr/>
      <dgm:t>
        <a:bodyPr/>
        <a:lstStyle/>
        <a:p>
          <a:endParaRPr lang="fr-FR"/>
        </a:p>
      </dgm:t>
    </dgm:pt>
    <dgm:pt modelId="{4CD74B7C-028D-41D2-8F30-C2E3C56E4183}" type="sibTrans" cxnId="{EA310773-B6EE-43C1-A777-4F0CAFF36E72}">
      <dgm:prSet/>
      <dgm:spPr/>
      <dgm:t>
        <a:bodyPr/>
        <a:lstStyle/>
        <a:p>
          <a:endParaRPr lang="fr-FR"/>
        </a:p>
      </dgm:t>
    </dgm:pt>
    <dgm:pt modelId="{15C21884-2B92-4998-8D0C-E2880399F660}" type="pres">
      <dgm:prSet presAssocID="{3B218604-3A63-4B61-A996-D7358C8FEC17}" presName="linear" presStyleCnt="0">
        <dgm:presLayoutVars>
          <dgm:animLvl val="lvl"/>
          <dgm:resizeHandles val="exact"/>
        </dgm:presLayoutVars>
      </dgm:prSet>
      <dgm:spPr/>
    </dgm:pt>
    <dgm:pt modelId="{54097D18-B8C5-43C1-ABFC-05CFBF35E6D3}" type="pres">
      <dgm:prSet presAssocID="{495920C2-EA8B-4784-AED8-F2E9D0E8F17A}" presName="parentText" presStyleLbl="node1" presStyleIdx="0" presStyleCnt="11">
        <dgm:presLayoutVars>
          <dgm:chMax val="0"/>
          <dgm:bulletEnabled val="1"/>
        </dgm:presLayoutVars>
      </dgm:prSet>
      <dgm:spPr/>
    </dgm:pt>
    <dgm:pt modelId="{FEEF508C-CC08-4BF6-BC17-0F1AF2EB4D0C}" type="pres">
      <dgm:prSet presAssocID="{7EE46642-3215-411B-AD97-6B18B9D31423}" presName="spacer" presStyleCnt="0"/>
      <dgm:spPr/>
    </dgm:pt>
    <dgm:pt modelId="{E3CCE0D6-0072-4B2E-B0F3-9DB444038D05}" type="pres">
      <dgm:prSet presAssocID="{8E8D5DFD-5AE0-4D17-A9B3-007CB1512FA9}" presName="parentText" presStyleLbl="node1" presStyleIdx="1" presStyleCnt="11">
        <dgm:presLayoutVars>
          <dgm:chMax val="0"/>
          <dgm:bulletEnabled val="1"/>
        </dgm:presLayoutVars>
      </dgm:prSet>
      <dgm:spPr/>
    </dgm:pt>
    <dgm:pt modelId="{CA70B64E-DF75-4A8A-AB38-528CB1A81DF4}" type="pres">
      <dgm:prSet presAssocID="{C509D72B-86E3-4A3D-ACFD-4D450A4E7DF6}" presName="spacer" presStyleCnt="0"/>
      <dgm:spPr/>
    </dgm:pt>
    <dgm:pt modelId="{ADD4B567-D40A-4B11-9A77-A7EAB11DF149}" type="pres">
      <dgm:prSet presAssocID="{F8FE1BCC-EACE-4ADB-985B-F3581AFC4187}" presName="parentText" presStyleLbl="node1" presStyleIdx="2" presStyleCnt="11">
        <dgm:presLayoutVars>
          <dgm:chMax val="0"/>
          <dgm:bulletEnabled val="1"/>
        </dgm:presLayoutVars>
      </dgm:prSet>
      <dgm:spPr/>
    </dgm:pt>
    <dgm:pt modelId="{0A0E059A-128C-4DE7-BAB7-7E8E0DCA9447}" type="pres">
      <dgm:prSet presAssocID="{DC6C10E9-7C89-4D49-A3E3-CD3D2C19ACF6}" presName="spacer" presStyleCnt="0"/>
      <dgm:spPr/>
    </dgm:pt>
    <dgm:pt modelId="{31E5B026-8D14-4BC4-999B-ED6646762C69}" type="pres">
      <dgm:prSet presAssocID="{9B6A9DB4-9ED0-4B5D-8DBC-48A24E5B630F}" presName="parentText" presStyleLbl="node1" presStyleIdx="3" presStyleCnt="11">
        <dgm:presLayoutVars>
          <dgm:chMax val="0"/>
          <dgm:bulletEnabled val="1"/>
        </dgm:presLayoutVars>
      </dgm:prSet>
      <dgm:spPr/>
    </dgm:pt>
    <dgm:pt modelId="{6E107070-E4C8-4B54-8BC0-AE4A209B8731}" type="pres">
      <dgm:prSet presAssocID="{8E3767B8-C237-4658-BC36-19EE32AAF087}" presName="spacer" presStyleCnt="0"/>
      <dgm:spPr/>
    </dgm:pt>
    <dgm:pt modelId="{52BE1FD5-E12C-4255-AAF1-7387ABFE991C}" type="pres">
      <dgm:prSet presAssocID="{89D72C5C-41D0-4493-95D8-53EA6795351F}" presName="parentText" presStyleLbl="node1" presStyleIdx="4" presStyleCnt="11">
        <dgm:presLayoutVars>
          <dgm:chMax val="0"/>
          <dgm:bulletEnabled val="1"/>
        </dgm:presLayoutVars>
      </dgm:prSet>
      <dgm:spPr/>
    </dgm:pt>
    <dgm:pt modelId="{88094FB4-3E31-42A5-83A0-1536E26E4796}" type="pres">
      <dgm:prSet presAssocID="{15FB7BDE-B4EC-42B3-AE92-2F1D4F09B980}" presName="spacer" presStyleCnt="0"/>
      <dgm:spPr/>
    </dgm:pt>
    <dgm:pt modelId="{CCA9853A-5EFD-4196-9F6F-38A174F48F49}" type="pres">
      <dgm:prSet presAssocID="{323919E8-C678-48AE-AC09-2DDDEB67ECF3}" presName="parentText" presStyleLbl="node1" presStyleIdx="5" presStyleCnt="11">
        <dgm:presLayoutVars>
          <dgm:chMax val="0"/>
          <dgm:bulletEnabled val="1"/>
        </dgm:presLayoutVars>
      </dgm:prSet>
      <dgm:spPr/>
    </dgm:pt>
    <dgm:pt modelId="{73ECC7CC-AA18-41D9-9F1B-C2FE46D469D6}" type="pres">
      <dgm:prSet presAssocID="{D943EFD8-F978-4878-B0ED-70FBC567FE03}" presName="spacer" presStyleCnt="0"/>
      <dgm:spPr/>
    </dgm:pt>
    <dgm:pt modelId="{F6AD984F-47ED-4157-B9F3-E7498D247F6D}" type="pres">
      <dgm:prSet presAssocID="{45FC6E42-54CE-4D29-A83A-6EF4BF726067}" presName="parentText" presStyleLbl="node1" presStyleIdx="6" presStyleCnt="11">
        <dgm:presLayoutVars>
          <dgm:chMax val="0"/>
          <dgm:bulletEnabled val="1"/>
        </dgm:presLayoutVars>
      </dgm:prSet>
      <dgm:spPr/>
    </dgm:pt>
    <dgm:pt modelId="{D6ABB409-B0AD-496D-84A2-D43B50E3CEFA}" type="pres">
      <dgm:prSet presAssocID="{94FB1013-B117-4FF2-87A9-91EFDCEBF9E2}" presName="spacer" presStyleCnt="0"/>
      <dgm:spPr/>
    </dgm:pt>
    <dgm:pt modelId="{F9EF6BC3-C894-4509-A5A3-91D698AC1D45}" type="pres">
      <dgm:prSet presAssocID="{B3896369-5686-44FA-898C-07715430F653}" presName="parentText" presStyleLbl="node1" presStyleIdx="7" presStyleCnt="11">
        <dgm:presLayoutVars>
          <dgm:chMax val="0"/>
          <dgm:bulletEnabled val="1"/>
        </dgm:presLayoutVars>
      </dgm:prSet>
      <dgm:spPr/>
    </dgm:pt>
    <dgm:pt modelId="{EB0E0F0C-F04A-4134-A7B2-5BB27D704392}" type="pres">
      <dgm:prSet presAssocID="{50C6C604-F21E-4796-B3D4-90420F312C42}" presName="spacer" presStyleCnt="0"/>
      <dgm:spPr/>
    </dgm:pt>
    <dgm:pt modelId="{0532CB0C-A534-4E46-A6A5-873AB12CC024}" type="pres">
      <dgm:prSet presAssocID="{86C0137B-D2EE-4F87-BB3F-7845132E8261}" presName="parentText" presStyleLbl="node1" presStyleIdx="8" presStyleCnt="11">
        <dgm:presLayoutVars>
          <dgm:chMax val="0"/>
          <dgm:bulletEnabled val="1"/>
        </dgm:presLayoutVars>
      </dgm:prSet>
      <dgm:spPr/>
    </dgm:pt>
    <dgm:pt modelId="{CACD612C-5BD5-4B92-BD04-C1968A81F655}" type="pres">
      <dgm:prSet presAssocID="{11B8789C-438D-49FA-A834-BFDDF0D99FA8}" presName="spacer" presStyleCnt="0"/>
      <dgm:spPr/>
    </dgm:pt>
    <dgm:pt modelId="{0D410CBA-6B88-4E27-A60F-8DCA7D1EC303}" type="pres">
      <dgm:prSet presAssocID="{69CB0283-8533-4294-82B9-B8131D8F26E9}" presName="parentText" presStyleLbl="node1" presStyleIdx="9" presStyleCnt="11">
        <dgm:presLayoutVars>
          <dgm:chMax val="0"/>
          <dgm:bulletEnabled val="1"/>
        </dgm:presLayoutVars>
      </dgm:prSet>
      <dgm:spPr/>
    </dgm:pt>
    <dgm:pt modelId="{7644FA38-EDAF-419C-BB13-4FFE58090BD1}" type="pres">
      <dgm:prSet presAssocID="{63690AC4-7C56-4590-AF50-87D18AA4E5FA}" presName="spacer" presStyleCnt="0"/>
      <dgm:spPr/>
    </dgm:pt>
    <dgm:pt modelId="{BF570B46-1ED9-450A-8E90-71C0A5AB1CA9}" type="pres">
      <dgm:prSet presAssocID="{7446A52F-1BEE-481E-94C2-7719EC598379}" presName="parentText" presStyleLbl="node1" presStyleIdx="10" presStyleCnt="11">
        <dgm:presLayoutVars>
          <dgm:chMax val="0"/>
          <dgm:bulletEnabled val="1"/>
        </dgm:presLayoutVars>
      </dgm:prSet>
      <dgm:spPr/>
    </dgm:pt>
  </dgm:ptLst>
  <dgm:cxnLst>
    <dgm:cxn modelId="{BF23280E-9DD6-4C8F-B2C7-51691551711A}" type="presOf" srcId="{89D72C5C-41D0-4493-95D8-53EA6795351F}" destId="{52BE1FD5-E12C-4255-AAF1-7387ABFE991C}" srcOrd="0" destOrd="0" presId="urn:microsoft.com/office/officeart/2005/8/layout/vList2"/>
    <dgm:cxn modelId="{826EEFEA-F8B4-4661-ADDE-5E6AC6A1C894}" type="presOf" srcId="{45FC6E42-54CE-4D29-A83A-6EF4BF726067}" destId="{F6AD984F-47ED-4157-B9F3-E7498D247F6D}" srcOrd="0" destOrd="0" presId="urn:microsoft.com/office/officeart/2005/8/layout/vList2"/>
    <dgm:cxn modelId="{B1F3921D-3C44-42E3-B7E5-A5AF4E862FD0}" type="presOf" srcId="{9B6A9DB4-9ED0-4B5D-8DBC-48A24E5B630F}" destId="{31E5B026-8D14-4BC4-999B-ED6646762C69}" srcOrd="0" destOrd="0" presId="urn:microsoft.com/office/officeart/2005/8/layout/vList2"/>
    <dgm:cxn modelId="{652AF09C-363C-4592-8FF9-2CEE4CAB7795}" type="presOf" srcId="{F8FE1BCC-EACE-4ADB-985B-F3581AFC4187}" destId="{ADD4B567-D40A-4B11-9A77-A7EAB11DF149}" srcOrd="0" destOrd="0" presId="urn:microsoft.com/office/officeart/2005/8/layout/vList2"/>
    <dgm:cxn modelId="{394469E2-7303-4F5C-90EE-3ED4539546ED}" srcId="{3B218604-3A63-4B61-A996-D7358C8FEC17}" destId="{89D72C5C-41D0-4493-95D8-53EA6795351F}" srcOrd="4" destOrd="0" parTransId="{B144E0E7-AABC-46D8-A419-1FC22C03382E}" sibTransId="{15FB7BDE-B4EC-42B3-AE92-2F1D4F09B980}"/>
    <dgm:cxn modelId="{93D7BFF3-DE0C-4C9C-8CB7-4A8650B58FA1}" srcId="{3B218604-3A63-4B61-A996-D7358C8FEC17}" destId="{45FC6E42-54CE-4D29-A83A-6EF4BF726067}" srcOrd="6" destOrd="0" parTransId="{6BC67202-F8DC-4F42-B8C6-CEEF1432D38B}" sibTransId="{94FB1013-B117-4FF2-87A9-91EFDCEBF9E2}"/>
    <dgm:cxn modelId="{1BAD5E4F-F23D-4225-8600-AE8778641C8F}" type="presOf" srcId="{8E8D5DFD-5AE0-4D17-A9B3-007CB1512FA9}" destId="{E3CCE0D6-0072-4B2E-B0F3-9DB444038D05}" srcOrd="0" destOrd="0" presId="urn:microsoft.com/office/officeart/2005/8/layout/vList2"/>
    <dgm:cxn modelId="{EA310773-B6EE-43C1-A777-4F0CAFF36E72}" srcId="{3B218604-3A63-4B61-A996-D7358C8FEC17}" destId="{7446A52F-1BEE-481E-94C2-7719EC598379}" srcOrd="10" destOrd="0" parTransId="{0827DC65-8A82-4B0E-9F06-B5776A521BC5}" sibTransId="{4CD74B7C-028D-41D2-8F30-C2E3C56E4183}"/>
    <dgm:cxn modelId="{EB6AC555-43B8-49D1-9116-26051787E8AB}" srcId="{3B218604-3A63-4B61-A996-D7358C8FEC17}" destId="{495920C2-EA8B-4784-AED8-F2E9D0E8F17A}" srcOrd="0" destOrd="0" parTransId="{81B299DA-AAA6-40E0-A73B-68370E980109}" sibTransId="{7EE46642-3215-411B-AD97-6B18B9D31423}"/>
    <dgm:cxn modelId="{A840D694-C80A-4AD9-8110-18F0579CB25E}" srcId="{3B218604-3A63-4B61-A996-D7358C8FEC17}" destId="{69CB0283-8533-4294-82B9-B8131D8F26E9}" srcOrd="9" destOrd="0" parTransId="{379C8F11-9A03-437B-B16D-80FCC968A15A}" sibTransId="{63690AC4-7C56-4590-AF50-87D18AA4E5FA}"/>
    <dgm:cxn modelId="{AA54691B-328C-47F0-BE1A-F5C9254A56F7}" srcId="{3B218604-3A63-4B61-A996-D7358C8FEC17}" destId="{F8FE1BCC-EACE-4ADB-985B-F3581AFC4187}" srcOrd="2" destOrd="0" parTransId="{DA3351CB-7E8B-4097-863D-239D8878207A}" sibTransId="{DC6C10E9-7C89-4D49-A3E3-CD3D2C19ACF6}"/>
    <dgm:cxn modelId="{BBDC5960-1911-4B96-AEC8-978B79B6FB7D}" srcId="{3B218604-3A63-4B61-A996-D7358C8FEC17}" destId="{8E8D5DFD-5AE0-4D17-A9B3-007CB1512FA9}" srcOrd="1" destOrd="0" parTransId="{673F2979-E830-479F-B537-A02BF13F8503}" sibTransId="{C509D72B-86E3-4A3D-ACFD-4D450A4E7DF6}"/>
    <dgm:cxn modelId="{CC883EFE-060D-4410-9513-7742274E1116}" srcId="{3B218604-3A63-4B61-A996-D7358C8FEC17}" destId="{B3896369-5686-44FA-898C-07715430F653}" srcOrd="7" destOrd="0" parTransId="{7DA2EB01-55B3-4C60-9E1F-553DB2197CAC}" sibTransId="{50C6C604-F21E-4796-B3D4-90420F312C42}"/>
    <dgm:cxn modelId="{6BF0AD36-403E-4E77-A6A5-15E82CF87CE3}" type="presOf" srcId="{69CB0283-8533-4294-82B9-B8131D8F26E9}" destId="{0D410CBA-6B88-4E27-A60F-8DCA7D1EC303}" srcOrd="0" destOrd="0" presId="urn:microsoft.com/office/officeart/2005/8/layout/vList2"/>
    <dgm:cxn modelId="{6798204E-9D46-4F4E-B5D6-2CAE153254EA}" type="presOf" srcId="{86C0137B-D2EE-4F87-BB3F-7845132E8261}" destId="{0532CB0C-A534-4E46-A6A5-873AB12CC024}" srcOrd="0" destOrd="0" presId="urn:microsoft.com/office/officeart/2005/8/layout/vList2"/>
    <dgm:cxn modelId="{E879C3DF-8C10-4A76-A0DF-EAF0656A4D1E}" srcId="{3B218604-3A63-4B61-A996-D7358C8FEC17}" destId="{9B6A9DB4-9ED0-4B5D-8DBC-48A24E5B630F}" srcOrd="3" destOrd="0" parTransId="{DDD931A9-26A2-4361-99CD-9933B0935140}" sibTransId="{8E3767B8-C237-4658-BC36-19EE32AAF087}"/>
    <dgm:cxn modelId="{CD7E3608-1F91-4BF7-86BE-996EE933FBC3}" type="presOf" srcId="{495920C2-EA8B-4784-AED8-F2E9D0E8F17A}" destId="{54097D18-B8C5-43C1-ABFC-05CFBF35E6D3}" srcOrd="0" destOrd="0" presId="urn:microsoft.com/office/officeart/2005/8/layout/vList2"/>
    <dgm:cxn modelId="{CC0EF43A-88CA-40AA-B05E-38E517B4D7A5}" type="presOf" srcId="{323919E8-C678-48AE-AC09-2DDDEB67ECF3}" destId="{CCA9853A-5EFD-4196-9F6F-38A174F48F49}" srcOrd="0" destOrd="0" presId="urn:microsoft.com/office/officeart/2005/8/layout/vList2"/>
    <dgm:cxn modelId="{B306FBCD-C368-4F30-8DA5-C3987910B11E}" type="presOf" srcId="{B3896369-5686-44FA-898C-07715430F653}" destId="{F9EF6BC3-C894-4509-A5A3-91D698AC1D45}" srcOrd="0" destOrd="0" presId="urn:microsoft.com/office/officeart/2005/8/layout/vList2"/>
    <dgm:cxn modelId="{A1E6E29C-3354-4AB5-BB47-E569D414F607}" type="presOf" srcId="{7446A52F-1BEE-481E-94C2-7719EC598379}" destId="{BF570B46-1ED9-450A-8E90-71C0A5AB1CA9}" srcOrd="0" destOrd="0" presId="urn:microsoft.com/office/officeart/2005/8/layout/vList2"/>
    <dgm:cxn modelId="{319EA886-976D-47BF-88FA-1EF3365882AE}" type="presOf" srcId="{3B218604-3A63-4B61-A996-D7358C8FEC17}" destId="{15C21884-2B92-4998-8D0C-E2880399F660}" srcOrd="0" destOrd="0" presId="urn:microsoft.com/office/officeart/2005/8/layout/vList2"/>
    <dgm:cxn modelId="{6F02A440-FFF2-4117-BBA6-B5A13571533C}" srcId="{3B218604-3A63-4B61-A996-D7358C8FEC17}" destId="{323919E8-C678-48AE-AC09-2DDDEB67ECF3}" srcOrd="5" destOrd="0" parTransId="{DC8B4F54-834C-4BC7-A5FD-59827F05CE8F}" sibTransId="{D943EFD8-F978-4878-B0ED-70FBC567FE03}"/>
    <dgm:cxn modelId="{4D23845A-B4BA-439D-8277-A30C2D128218}" srcId="{3B218604-3A63-4B61-A996-D7358C8FEC17}" destId="{86C0137B-D2EE-4F87-BB3F-7845132E8261}" srcOrd="8" destOrd="0" parTransId="{AA4B8769-F001-443D-A214-A6A7A85EAAEF}" sibTransId="{11B8789C-438D-49FA-A834-BFDDF0D99FA8}"/>
    <dgm:cxn modelId="{6EAED3EB-05B5-42EE-A746-3EBD8367638C}" type="presParOf" srcId="{15C21884-2B92-4998-8D0C-E2880399F660}" destId="{54097D18-B8C5-43C1-ABFC-05CFBF35E6D3}" srcOrd="0" destOrd="0" presId="urn:microsoft.com/office/officeart/2005/8/layout/vList2"/>
    <dgm:cxn modelId="{ECE18689-6818-4DF3-AD6D-3B72B6449CFA}" type="presParOf" srcId="{15C21884-2B92-4998-8D0C-E2880399F660}" destId="{FEEF508C-CC08-4BF6-BC17-0F1AF2EB4D0C}" srcOrd="1" destOrd="0" presId="urn:microsoft.com/office/officeart/2005/8/layout/vList2"/>
    <dgm:cxn modelId="{1522422A-C35D-46B3-ACE3-DD134CB7C89C}" type="presParOf" srcId="{15C21884-2B92-4998-8D0C-E2880399F660}" destId="{E3CCE0D6-0072-4B2E-B0F3-9DB444038D05}" srcOrd="2" destOrd="0" presId="urn:microsoft.com/office/officeart/2005/8/layout/vList2"/>
    <dgm:cxn modelId="{06526D9F-01D6-43FC-9AA1-47FF809169FE}" type="presParOf" srcId="{15C21884-2B92-4998-8D0C-E2880399F660}" destId="{CA70B64E-DF75-4A8A-AB38-528CB1A81DF4}" srcOrd="3" destOrd="0" presId="urn:microsoft.com/office/officeart/2005/8/layout/vList2"/>
    <dgm:cxn modelId="{0248D607-F086-4085-8E04-70BB78634D56}" type="presParOf" srcId="{15C21884-2B92-4998-8D0C-E2880399F660}" destId="{ADD4B567-D40A-4B11-9A77-A7EAB11DF149}" srcOrd="4" destOrd="0" presId="urn:microsoft.com/office/officeart/2005/8/layout/vList2"/>
    <dgm:cxn modelId="{B7C00076-BC1A-418B-98AE-ACE8F3023FD6}" type="presParOf" srcId="{15C21884-2B92-4998-8D0C-E2880399F660}" destId="{0A0E059A-128C-4DE7-BAB7-7E8E0DCA9447}" srcOrd="5" destOrd="0" presId="urn:microsoft.com/office/officeart/2005/8/layout/vList2"/>
    <dgm:cxn modelId="{7C4491B8-3147-49F1-8AC5-163863922E30}" type="presParOf" srcId="{15C21884-2B92-4998-8D0C-E2880399F660}" destId="{31E5B026-8D14-4BC4-999B-ED6646762C69}" srcOrd="6" destOrd="0" presId="urn:microsoft.com/office/officeart/2005/8/layout/vList2"/>
    <dgm:cxn modelId="{BE1B793B-EB30-4F3D-A9AD-B8530844AA92}" type="presParOf" srcId="{15C21884-2B92-4998-8D0C-E2880399F660}" destId="{6E107070-E4C8-4B54-8BC0-AE4A209B8731}" srcOrd="7" destOrd="0" presId="urn:microsoft.com/office/officeart/2005/8/layout/vList2"/>
    <dgm:cxn modelId="{40B1E004-A1A8-4A99-A7F3-DB72C35921D5}" type="presParOf" srcId="{15C21884-2B92-4998-8D0C-E2880399F660}" destId="{52BE1FD5-E12C-4255-AAF1-7387ABFE991C}" srcOrd="8" destOrd="0" presId="urn:microsoft.com/office/officeart/2005/8/layout/vList2"/>
    <dgm:cxn modelId="{E76F0474-B237-4BDC-8E37-7299B75216D3}" type="presParOf" srcId="{15C21884-2B92-4998-8D0C-E2880399F660}" destId="{88094FB4-3E31-42A5-83A0-1536E26E4796}" srcOrd="9" destOrd="0" presId="urn:microsoft.com/office/officeart/2005/8/layout/vList2"/>
    <dgm:cxn modelId="{02CD5293-DC97-44BA-8B9C-01625B9CC7D5}" type="presParOf" srcId="{15C21884-2B92-4998-8D0C-E2880399F660}" destId="{CCA9853A-5EFD-4196-9F6F-38A174F48F49}" srcOrd="10" destOrd="0" presId="urn:microsoft.com/office/officeart/2005/8/layout/vList2"/>
    <dgm:cxn modelId="{D192D186-B233-4F49-885F-D117B8D8F10C}" type="presParOf" srcId="{15C21884-2B92-4998-8D0C-E2880399F660}" destId="{73ECC7CC-AA18-41D9-9F1B-C2FE46D469D6}" srcOrd="11" destOrd="0" presId="urn:microsoft.com/office/officeart/2005/8/layout/vList2"/>
    <dgm:cxn modelId="{3D6D7343-98B6-4BDD-B732-D55A6D6707C4}" type="presParOf" srcId="{15C21884-2B92-4998-8D0C-E2880399F660}" destId="{F6AD984F-47ED-4157-B9F3-E7498D247F6D}" srcOrd="12" destOrd="0" presId="urn:microsoft.com/office/officeart/2005/8/layout/vList2"/>
    <dgm:cxn modelId="{F6AC0D5F-AD11-4439-876E-B3282CAC0A38}" type="presParOf" srcId="{15C21884-2B92-4998-8D0C-E2880399F660}" destId="{D6ABB409-B0AD-496D-84A2-D43B50E3CEFA}" srcOrd="13" destOrd="0" presId="urn:microsoft.com/office/officeart/2005/8/layout/vList2"/>
    <dgm:cxn modelId="{D1CDA1CF-9EDA-48C0-8DC3-B9483BCCF10B}" type="presParOf" srcId="{15C21884-2B92-4998-8D0C-E2880399F660}" destId="{F9EF6BC3-C894-4509-A5A3-91D698AC1D45}" srcOrd="14" destOrd="0" presId="urn:microsoft.com/office/officeart/2005/8/layout/vList2"/>
    <dgm:cxn modelId="{0169D16B-674B-470A-B175-8FBACB0929D4}" type="presParOf" srcId="{15C21884-2B92-4998-8D0C-E2880399F660}" destId="{EB0E0F0C-F04A-4134-A7B2-5BB27D704392}" srcOrd="15" destOrd="0" presId="urn:microsoft.com/office/officeart/2005/8/layout/vList2"/>
    <dgm:cxn modelId="{322421F9-6B38-4744-A74D-8FAA2747DBBA}" type="presParOf" srcId="{15C21884-2B92-4998-8D0C-E2880399F660}" destId="{0532CB0C-A534-4E46-A6A5-873AB12CC024}" srcOrd="16" destOrd="0" presId="urn:microsoft.com/office/officeart/2005/8/layout/vList2"/>
    <dgm:cxn modelId="{BBDA26BF-E406-4A32-86C1-1A4E85FFB69C}" type="presParOf" srcId="{15C21884-2B92-4998-8D0C-E2880399F660}" destId="{CACD612C-5BD5-4B92-BD04-C1968A81F655}" srcOrd="17" destOrd="0" presId="urn:microsoft.com/office/officeart/2005/8/layout/vList2"/>
    <dgm:cxn modelId="{04FB9360-08BF-4404-A31C-4351DEF6C800}" type="presParOf" srcId="{15C21884-2B92-4998-8D0C-E2880399F660}" destId="{0D410CBA-6B88-4E27-A60F-8DCA7D1EC303}" srcOrd="18" destOrd="0" presId="urn:microsoft.com/office/officeart/2005/8/layout/vList2"/>
    <dgm:cxn modelId="{DCE503DC-489A-4C71-9396-D4AC279EA641}" type="presParOf" srcId="{15C21884-2B92-4998-8D0C-E2880399F660}" destId="{7644FA38-EDAF-419C-BB13-4FFE58090BD1}" srcOrd="19" destOrd="0" presId="urn:microsoft.com/office/officeart/2005/8/layout/vList2"/>
    <dgm:cxn modelId="{94800685-31EE-4F02-9600-701FD8C2AED6}" type="presParOf" srcId="{15C21884-2B92-4998-8D0C-E2880399F660}" destId="{BF570B46-1ED9-450A-8E90-71C0A5AB1CA9}" srcOrd="20" destOrd="0" presId="urn:microsoft.com/office/officeart/2005/8/layout/vList2"/>
  </dgm:cxnLst>
  <dgm:bg/>
  <dgm:whole/>
</dgm:dataModel>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8E03F-649E-420D-9A79-2BA0D77C64C2}" type="datetimeFigureOut">
              <a:rPr lang="en-US" smtClean="0"/>
              <a:pPr/>
              <a:t>5/31/2013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447DE4-56D8-4DF5-B7B6-C34F370A6560}" type="slidenum">
              <a:rPr lang="en-US" smtClean="0"/>
              <a:pPr/>
              <a:t>‹N°›</a:t>
            </a:fld>
            <a:endParaRPr lang="en-US"/>
          </a:p>
        </p:txBody>
      </p:sp>
    </p:spTree>
    <p:extLst>
      <p:ext uri="{BB962C8B-B14F-4D97-AF65-F5344CB8AC3E}">
        <p14:creationId xmlns:p14="http://schemas.microsoft.com/office/powerpoint/2010/main" xmlns="" val="45516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Aurora operation was the most notable event of 2009.</a:t>
            </a:r>
          </a:p>
          <a:p>
            <a:r>
              <a:rPr lang="en-US" dirty="0" smtClean="0"/>
              <a:t>Victims</a:t>
            </a:r>
            <a:r>
              <a:rPr lang="en-US" baseline="0" dirty="0" smtClean="0"/>
              <a:t> included Google, Adobe and ~30 other Fortune 500 companies.</a:t>
            </a:r>
          </a:p>
          <a:p>
            <a:r>
              <a:rPr lang="en-US" baseline="0" dirty="0" smtClean="0"/>
              <a:t>It was the first solid confirmation of the interest of nation state players into American economy.</a:t>
            </a:r>
            <a:endParaRPr lang="en-US" dirty="0"/>
          </a:p>
        </p:txBody>
      </p:sp>
      <p:sp>
        <p:nvSpPr>
          <p:cNvPr id="4" name="Slide Number Placeholder 3"/>
          <p:cNvSpPr>
            <a:spLocks noGrp="1"/>
          </p:cNvSpPr>
          <p:nvPr>
            <p:ph type="sldNum" sz="quarter" idx="10"/>
          </p:nvPr>
        </p:nvSpPr>
        <p:spPr/>
        <p:txBody>
          <a:bodyPr/>
          <a:lstStyle/>
          <a:p>
            <a:fld id="{F1447DE4-56D8-4DF5-B7B6-C34F370A6560}" type="slidenum">
              <a:rPr lang="en-US" smtClean="0"/>
              <a:pPr/>
              <a:t>2</a:t>
            </a:fld>
            <a:endParaRPr lang="en-US"/>
          </a:p>
        </p:txBody>
      </p:sp>
    </p:spTree>
    <p:extLst>
      <p:ext uri="{BB962C8B-B14F-4D97-AF65-F5344CB8AC3E}">
        <p14:creationId xmlns:p14="http://schemas.microsoft.com/office/powerpoint/2010/main" xmlns="" val="548351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 it’s 30 of Jan</a:t>
            </a:r>
            <a:r>
              <a:rPr lang="en-US" baseline="0" dirty="0" smtClean="0"/>
              <a:t> and two weeks ago we’ve already announced</a:t>
            </a:r>
            <a:r>
              <a:rPr lang="en-US" dirty="0" smtClean="0"/>
              <a:t> a</a:t>
            </a:r>
            <a:r>
              <a:rPr lang="en-US" baseline="0" dirty="0" smtClean="0"/>
              <a:t> huge campaign.</a:t>
            </a:r>
            <a:endParaRPr lang="en-US" dirty="0"/>
          </a:p>
        </p:txBody>
      </p:sp>
      <p:sp>
        <p:nvSpPr>
          <p:cNvPr id="4" name="Slide Number Placeholder 3"/>
          <p:cNvSpPr>
            <a:spLocks noGrp="1"/>
          </p:cNvSpPr>
          <p:nvPr>
            <p:ph type="sldNum" sz="quarter" idx="10"/>
          </p:nvPr>
        </p:nvSpPr>
        <p:spPr/>
        <p:txBody>
          <a:bodyPr/>
          <a:lstStyle/>
          <a:p>
            <a:fld id="{F1447DE4-56D8-4DF5-B7B6-C34F370A6560}" type="slidenum">
              <a:rPr lang="en-US" smtClean="0"/>
              <a:pPr/>
              <a:t>43</a:t>
            </a:fld>
            <a:endParaRPr lang="en-US"/>
          </a:p>
        </p:txBody>
      </p:sp>
    </p:spTree>
    <p:extLst>
      <p:ext uri="{BB962C8B-B14F-4D97-AF65-F5344CB8AC3E}">
        <p14:creationId xmlns:p14="http://schemas.microsoft.com/office/powerpoint/2010/main" xmlns="" val="3195399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 it’s 30 of Jan</a:t>
            </a:r>
            <a:r>
              <a:rPr lang="en-US" baseline="0" dirty="0" smtClean="0"/>
              <a:t> and two weeks ago we’ve already announced</a:t>
            </a:r>
            <a:r>
              <a:rPr lang="en-US" dirty="0" smtClean="0"/>
              <a:t> a</a:t>
            </a:r>
            <a:r>
              <a:rPr lang="en-US" baseline="0" dirty="0" smtClean="0"/>
              <a:t> huge campaign.</a:t>
            </a:r>
            <a:endParaRPr lang="en-US" dirty="0"/>
          </a:p>
        </p:txBody>
      </p:sp>
      <p:sp>
        <p:nvSpPr>
          <p:cNvPr id="4" name="Slide Number Placeholder 3"/>
          <p:cNvSpPr>
            <a:spLocks noGrp="1"/>
          </p:cNvSpPr>
          <p:nvPr>
            <p:ph type="sldNum" sz="quarter" idx="10"/>
          </p:nvPr>
        </p:nvSpPr>
        <p:spPr/>
        <p:txBody>
          <a:bodyPr/>
          <a:lstStyle/>
          <a:p>
            <a:fld id="{F1447DE4-56D8-4DF5-B7B6-C34F370A6560}" type="slidenum">
              <a:rPr lang="en-US" smtClean="0"/>
              <a:pPr/>
              <a:t>51</a:t>
            </a:fld>
            <a:endParaRPr lang="en-US"/>
          </a:p>
        </p:txBody>
      </p:sp>
    </p:spTree>
    <p:extLst>
      <p:ext uri="{BB962C8B-B14F-4D97-AF65-F5344CB8AC3E}">
        <p14:creationId xmlns:p14="http://schemas.microsoft.com/office/powerpoint/2010/main" xmlns="" val="3195399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 it’s 30 of Jan</a:t>
            </a:r>
            <a:r>
              <a:rPr lang="en-US" baseline="0" dirty="0" smtClean="0"/>
              <a:t> and two weeks ago we’ve already announced</a:t>
            </a:r>
            <a:r>
              <a:rPr lang="en-US" dirty="0" smtClean="0"/>
              <a:t> a</a:t>
            </a:r>
            <a:r>
              <a:rPr lang="en-US" baseline="0" dirty="0" smtClean="0"/>
              <a:t> huge campaign.</a:t>
            </a:r>
            <a:endParaRPr lang="en-US" dirty="0"/>
          </a:p>
        </p:txBody>
      </p:sp>
      <p:sp>
        <p:nvSpPr>
          <p:cNvPr id="4" name="Slide Number Placeholder 3"/>
          <p:cNvSpPr>
            <a:spLocks noGrp="1"/>
          </p:cNvSpPr>
          <p:nvPr>
            <p:ph type="sldNum" sz="quarter" idx="10"/>
          </p:nvPr>
        </p:nvSpPr>
        <p:spPr/>
        <p:txBody>
          <a:bodyPr/>
          <a:lstStyle/>
          <a:p>
            <a:fld id="{F1447DE4-56D8-4DF5-B7B6-C34F370A6560}" type="slidenum">
              <a:rPr lang="en-US" smtClean="0"/>
              <a:pPr/>
              <a:t>62</a:t>
            </a:fld>
            <a:endParaRPr lang="en-US"/>
          </a:p>
        </p:txBody>
      </p:sp>
    </p:spTree>
    <p:extLst>
      <p:ext uri="{BB962C8B-B14F-4D97-AF65-F5344CB8AC3E}">
        <p14:creationId xmlns:p14="http://schemas.microsoft.com/office/powerpoint/2010/main" xmlns="" val="3195399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 it’s 30 of Jan</a:t>
            </a:r>
            <a:r>
              <a:rPr lang="en-US" baseline="0" dirty="0" smtClean="0"/>
              <a:t> and two weeks ago we’ve already announced</a:t>
            </a:r>
            <a:r>
              <a:rPr lang="en-US" dirty="0" smtClean="0"/>
              <a:t> a</a:t>
            </a:r>
            <a:r>
              <a:rPr lang="en-US" baseline="0" dirty="0" smtClean="0"/>
              <a:t> huge campaign.</a:t>
            </a:r>
            <a:endParaRPr lang="en-US" dirty="0"/>
          </a:p>
        </p:txBody>
      </p:sp>
      <p:sp>
        <p:nvSpPr>
          <p:cNvPr id="4" name="Slide Number Placeholder 3"/>
          <p:cNvSpPr>
            <a:spLocks noGrp="1"/>
          </p:cNvSpPr>
          <p:nvPr>
            <p:ph type="sldNum" sz="quarter" idx="10"/>
          </p:nvPr>
        </p:nvSpPr>
        <p:spPr/>
        <p:txBody>
          <a:bodyPr/>
          <a:lstStyle/>
          <a:p>
            <a:fld id="{F1447DE4-56D8-4DF5-B7B6-C34F370A6560}" type="slidenum">
              <a:rPr lang="en-US" smtClean="0"/>
              <a:pPr/>
              <a:t>71</a:t>
            </a:fld>
            <a:endParaRPr lang="en-US"/>
          </a:p>
        </p:txBody>
      </p:sp>
    </p:spTree>
    <p:extLst>
      <p:ext uri="{BB962C8B-B14F-4D97-AF65-F5344CB8AC3E}">
        <p14:creationId xmlns:p14="http://schemas.microsoft.com/office/powerpoint/2010/main" xmlns="" val="3195399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33B803E-BEA9-4F44-B4F4-D7D2E5F3896F}" type="slidenum">
              <a:rPr lang="en-US" smtClean="0">
                <a:solidFill>
                  <a:prstClr val="black"/>
                </a:solidFill>
              </a:rPr>
              <a:pPr/>
              <a:t>72</a:t>
            </a:fld>
            <a:endParaRPr lang="en-US">
              <a:solidFill>
                <a:prstClr val="black"/>
              </a:solidFill>
            </a:endParaRPr>
          </a:p>
        </p:txBody>
      </p:sp>
    </p:spTree>
    <p:extLst>
      <p:ext uri="{BB962C8B-B14F-4D97-AF65-F5344CB8AC3E}">
        <p14:creationId xmlns:p14="http://schemas.microsoft.com/office/powerpoint/2010/main" xmlns="" val="359382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447DE4-56D8-4DF5-B7B6-C34F370A6560}" type="slidenum">
              <a:rPr lang="en-US" smtClean="0"/>
              <a:pPr/>
              <a:t>3</a:t>
            </a:fld>
            <a:endParaRPr lang="en-US"/>
          </a:p>
        </p:txBody>
      </p:sp>
    </p:spTree>
    <p:extLst>
      <p:ext uri="{BB962C8B-B14F-4D97-AF65-F5344CB8AC3E}">
        <p14:creationId xmlns:p14="http://schemas.microsoft.com/office/powerpoint/2010/main" xmlns="" val="1760245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447DE4-56D8-4DF5-B7B6-C34F370A6560}" type="slidenum">
              <a:rPr lang="en-US" smtClean="0"/>
              <a:pPr/>
              <a:t>4</a:t>
            </a:fld>
            <a:endParaRPr lang="en-US"/>
          </a:p>
        </p:txBody>
      </p:sp>
    </p:spTree>
    <p:extLst>
      <p:ext uri="{BB962C8B-B14F-4D97-AF65-F5344CB8AC3E}">
        <p14:creationId xmlns:p14="http://schemas.microsoft.com/office/powerpoint/2010/main" xmlns="" val="3824976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447DE4-56D8-4DF5-B7B6-C34F370A6560}" type="slidenum">
              <a:rPr lang="en-US" smtClean="0"/>
              <a:pPr/>
              <a:t>5</a:t>
            </a:fld>
            <a:endParaRPr lang="en-US"/>
          </a:p>
        </p:txBody>
      </p:sp>
    </p:spTree>
    <p:extLst>
      <p:ext uri="{BB962C8B-B14F-4D97-AF65-F5344CB8AC3E}">
        <p14:creationId xmlns:p14="http://schemas.microsoft.com/office/powerpoint/2010/main" xmlns="" val="103000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 it’s 30 of Jan</a:t>
            </a:r>
            <a:r>
              <a:rPr lang="en-US" baseline="0" dirty="0" smtClean="0"/>
              <a:t> and two weeks ago we’ve already announced</a:t>
            </a:r>
            <a:r>
              <a:rPr lang="en-US" dirty="0" smtClean="0"/>
              <a:t> a</a:t>
            </a:r>
            <a:r>
              <a:rPr lang="en-US" baseline="0" dirty="0" smtClean="0"/>
              <a:t> huge campaign.</a:t>
            </a:r>
            <a:endParaRPr lang="en-US" dirty="0"/>
          </a:p>
        </p:txBody>
      </p:sp>
      <p:sp>
        <p:nvSpPr>
          <p:cNvPr id="4" name="Slide Number Placeholder 3"/>
          <p:cNvSpPr>
            <a:spLocks noGrp="1"/>
          </p:cNvSpPr>
          <p:nvPr>
            <p:ph type="sldNum" sz="quarter" idx="10"/>
          </p:nvPr>
        </p:nvSpPr>
        <p:spPr/>
        <p:txBody>
          <a:bodyPr/>
          <a:lstStyle/>
          <a:p>
            <a:fld id="{F1447DE4-56D8-4DF5-B7B6-C34F370A6560}" type="slidenum">
              <a:rPr lang="en-US" smtClean="0"/>
              <a:pPr/>
              <a:t>6</a:t>
            </a:fld>
            <a:endParaRPr lang="en-US"/>
          </a:p>
        </p:txBody>
      </p:sp>
    </p:spTree>
    <p:extLst>
      <p:ext uri="{BB962C8B-B14F-4D97-AF65-F5344CB8AC3E}">
        <p14:creationId xmlns:p14="http://schemas.microsoft.com/office/powerpoint/2010/main" xmlns="" val="3195399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 it’s 30 of Jan</a:t>
            </a:r>
            <a:r>
              <a:rPr lang="en-US" baseline="0" dirty="0" smtClean="0"/>
              <a:t> and two weeks ago we’ve already announced</a:t>
            </a:r>
            <a:r>
              <a:rPr lang="en-US" dirty="0" smtClean="0"/>
              <a:t> a</a:t>
            </a:r>
            <a:r>
              <a:rPr lang="en-US" baseline="0" dirty="0" smtClean="0"/>
              <a:t> huge campaign.</a:t>
            </a:r>
            <a:endParaRPr lang="en-US" dirty="0"/>
          </a:p>
        </p:txBody>
      </p:sp>
      <p:sp>
        <p:nvSpPr>
          <p:cNvPr id="4" name="Slide Number Placeholder 3"/>
          <p:cNvSpPr>
            <a:spLocks noGrp="1"/>
          </p:cNvSpPr>
          <p:nvPr>
            <p:ph type="sldNum" sz="quarter" idx="10"/>
          </p:nvPr>
        </p:nvSpPr>
        <p:spPr/>
        <p:txBody>
          <a:bodyPr/>
          <a:lstStyle/>
          <a:p>
            <a:fld id="{F1447DE4-56D8-4DF5-B7B6-C34F370A6560}" type="slidenum">
              <a:rPr lang="en-US" smtClean="0"/>
              <a:pPr/>
              <a:t>8</a:t>
            </a:fld>
            <a:endParaRPr lang="en-US"/>
          </a:p>
        </p:txBody>
      </p:sp>
    </p:spTree>
    <p:extLst>
      <p:ext uri="{BB962C8B-B14F-4D97-AF65-F5344CB8AC3E}">
        <p14:creationId xmlns:p14="http://schemas.microsoft.com/office/powerpoint/2010/main" xmlns="" val="3195399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 it’s 30 of Jan</a:t>
            </a:r>
            <a:r>
              <a:rPr lang="en-US" baseline="0" dirty="0" smtClean="0"/>
              <a:t> and two weeks ago we’ve already announced</a:t>
            </a:r>
            <a:r>
              <a:rPr lang="en-US" dirty="0" smtClean="0"/>
              <a:t> a</a:t>
            </a:r>
            <a:r>
              <a:rPr lang="en-US" baseline="0" dirty="0" smtClean="0"/>
              <a:t> huge campaign.</a:t>
            </a:r>
            <a:endParaRPr lang="en-US" dirty="0"/>
          </a:p>
        </p:txBody>
      </p:sp>
      <p:sp>
        <p:nvSpPr>
          <p:cNvPr id="4" name="Slide Number Placeholder 3"/>
          <p:cNvSpPr>
            <a:spLocks noGrp="1"/>
          </p:cNvSpPr>
          <p:nvPr>
            <p:ph type="sldNum" sz="quarter" idx="10"/>
          </p:nvPr>
        </p:nvSpPr>
        <p:spPr/>
        <p:txBody>
          <a:bodyPr/>
          <a:lstStyle/>
          <a:p>
            <a:fld id="{F1447DE4-56D8-4DF5-B7B6-C34F370A6560}" type="slidenum">
              <a:rPr lang="en-US" smtClean="0"/>
              <a:pPr/>
              <a:t>13</a:t>
            </a:fld>
            <a:endParaRPr lang="en-US"/>
          </a:p>
        </p:txBody>
      </p:sp>
    </p:spTree>
    <p:extLst>
      <p:ext uri="{BB962C8B-B14F-4D97-AF65-F5344CB8AC3E}">
        <p14:creationId xmlns:p14="http://schemas.microsoft.com/office/powerpoint/2010/main" xmlns="" val="3195399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 it’s 30 of Jan</a:t>
            </a:r>
            <a:r>
              <a:rPr lang="en-US" baseline="0" dirty="0" smtClean="0"/>
              <a:t> and two weeks ago we’ve already announced</a:t>
            </a:r>
            <a:r>
              <a:rPr lang="en-US" dirty="0" smtClean="0"/>
              <a:t> a</a:t>
            </a:r>
            <a:r>
              <a:rPr lang="en-US" baseline="0" dirty="0" smtClean="0"/>
              <a:t> huge campaign.</a:t>
            </a:r>
            <a:endParaRPr lang="en-US" dirty="0"/>
          </a:p>
        </p:txBody>
      </p:sp>
      <p:sp>
        <p:nvSpPr>
          <p:cNvPr id="4" name="Slide Number Placeholder 3"/>
          <p:cNvSpPr>
            <a:spLocks noGrp="1"/>
          </p:cNvSpPr>
          <p:nvPr>
            <p:ph type="sldNum" sz="quarter" idx="10"/>
          </p:nvPr>
        </p:nvSpPr>
        <p:spPr/>
        <p:txBody>
          <a:bodyPr/>
          <a:lstStyle/>
          <a:p>
            <a:fld id="{F1447DE4-56D8-4DF5-B7B6-C34F370A6560}" type="slidenum">
              <a:rPr lang="en-US" smtClean="0"/>
              <a:pPr/>
              <a:t>32</a:t>
            </a:fld>
            <a:endParaRPr lang="en-US"/>
          </a:p>
        </p:txBody>
      </p:sp>
    </p:spTree>
    <p:extLst>
      <p:ext uri="{BB962C8B-B14F-4D97-AF65-F5344CB8AC3E}">
        <p14:creationId xmlns:p14="http://schemas.microsoft.com/office/powerpoint/2010/main" xmlns="" val="3195399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Today it’s 30 of Jan</a:t>
            </a:r>
            <a:r>
              <a:rPr lang="en-US" baseline="0" dirty="0" smtClean="0"/>
              <a:t> and two weeks ago we’ve already announced</a:t>
            </a:r>
            <a:r>
              <a:rPr lang="en-US" dirty="0" smtClean="0"/>
              <a:t> a</a:t>
            </a:r>
            <a:r>
              <a:rPr lang="en-US" baseline="0" dirty="0" smtClean="0"/>
              <a:t> huge campaign.</a:t>
            </a:r>
            <a:endParaRPr lang="en-US" dirty="0"/>
          </a:p>
        </p:txBody>
      </p:sp>
      <p:sp>
        <p:nvSpPr>
          <p:cNvPr id="4" name="Slide Number Placeholder 3"/>
          <p:cNvSpPr>
            <a:spLocks noGrp="1"/>
          </p:cNvSpPr>
          <p:nvPr>
            <p:ph type="sldNum" sz="quarter" idx="10"/>
          </p:nvPr>
        </p:nvSpPr>
        <p:spPr/>
        <p:txBody>
          <a:bodyPr/>
          <a:lstStyle/>
          <a:p>
            <a:fld id="{F1447DE4-56D8-4DF5-B7B6-C34F370A6560}" type="slidenum">
              <a:rPr lang="en-US" smtClean="0"/>
              <a:pPr/>
              <a:t>35</a:t>
            </a:fld>
            <a:endParaRPr lang="en-US"/>
          </a:p>
        </p:txBody>
      </p:sp>
    </p:spTree>
    <p:extLst>
      <p:ext uri="{BB962C8B-B14F-4D97-AF65-F5344CB8AC3E}">
        <p14:creationId xmlns:p14="http://schemas.microsoft.com/office/powerpoint/2010/main" xmlns="" val="3195399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defTabSz="914339"/>
            <a:fld id="{698A208C-C56D-40F8-B45E-693CF7778BB6}" type="datetimeFigureOut">
              <a:rPr lang="ru-RU" smtClean="0">
                <a:solidFill>
                  <a:prstClr val="black">
                    <a:tint val="75000"/>
                  </a:prstClr>
                </a:solidFill>
              </a:rPr>
              <a:pPr defTabSz="914339"/>
              <a:t>31.05.2013</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pPr defTabSz="914339"/>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39"/>
            <a:fld id="{26E3E6F5-ED44-413D-A219-CCEB5CB8BB89}" type="slidenum">
              <a:rPr lang="ru-RU" smtClean="0">
                <a:solidFill>
                  <a:prstClr val="black">
                    <a:tint val="75000"/>
                  </a:prstClr>
                </a:solidFill>
              </a:rPr>
              <a:pPr defTabSz="914339"/>
              <a:t>‹N°›</a:t>
            </a:fld>
            <a:endParaRPr lang="ru-RU">
              <a:solidFill>
                <a:prstClr val="black">
                  <a:tint val="75000"/>
                </a:prstClr>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p>
            <a:fld id="{649247FF-F90E-40AD-8247-EACB77A18152}" type="datetimeFigureOut">
              <a:rPr lang="ru-RU" smtClean="0"/>
              <a:pPr/>
              <a:t>31.05.2013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83DCFF8-1995-42DF-BE5A-C35FA864F2BF}" type="slidenum">
              <a:rPr lang="ru-RU" smtClean="0"/>
              <a:pPr/>
              <a:t>‹N°›</a:t>
            </a:fld>
            <a:endParaRPr lang="ru-RU"/>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Franklin Gothic Demi" pitchFamily="34" charset="0"/>
              </a:defRPr>
            </a:lvl1pPr>
          </a:lstStyle>
          <a:p>
            <a:r>
              <a:rPr lang="en-US" dirty="0" smtClean="0"/>
              <a:t>Click to edit Master title style</a:t>
            </a:r>
            <a:endParaRPr lang="ru-R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ru-RU" dirty="0"/>
          </a:p>
        </p:txBody>
      </p:sp>
      <p:sp>
        <p:nvSpPr>
          <p:cNvPr id="4" name="Date Placeholder 3"/>
          <p:cNvSpPr>
            <a:spLocks noGrp="1"/>
          </p:cNvSpPr>
          <p:nvPr>
            <p:ph type="dt" sz="half" idx="10"/>
          </p:nvPr>
        </p:nvSpPr>
        <p:spPr/>
        <p:txBody>
          <a:bodyPr/>
          <a:lstStyle/>
          <a:p>
            <a:fld id="{649247FF-F90E-40AD-8247-EACB77A18152}" type="datetimeFigureOut">
              <a:rPr lang="ru-RU" smtClean="0"/>
              <a:pPr/>
              <a:t>31.05.2013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383DCFF8-1995-42DF-BE5A-C35FA864F2BF}" type="slidenum">
              <a:rPr lang="ru-RU" smtClean="0"/>
              <a:pPr/>
              <a:t>‹N°›</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cSld name="once_title">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
        <p:nvSpPr>
          <p:cNvPr id="3" name="TextBox 2"/>
          <p:cNvSpPr txBox="1"/>
          <p:nvPr userDrawn="1"/>
        </p:nvSpPr>
        <p:spPr>
          <a:xfrm>
            <a:off x="1115616" y="6444044"/>
            <a:ext cx="5544616" cy="369332"/>
          </a:xfrm>
          <a:prstGeom prst="rect">
            <a:avLst/>
          </a:prstGeom>
          <a:noFill/>
        </p:spPr>
        <p:txBody>
          <a:bodyPr wrap="square" rtlCol="0">
            <a:spAutoFit/>
          </a:bodyPr>
          <a:lstStyle/>
          <a:p>
            <a:pPr algn="ctr"/>
            <a:r>
              <a:rPr lang="en-US" b="1" dirty="0" smtClean="0">
                <a:solidFill>
                  <a:srgbClr val="FF0000"/>
                </a:solidFill>
                <a:latin typeface="Calibri" pitchFamily="34" charset="0"/>
              </a:rPr>
              <a:t>PRIVATE AND CONFIDENTIAL</a:t>
            </a:r>
            <a:r>
              <a:rPr lang="en-US" b="1" baseline="0" dirty="0" smtClean="0">
                <a:solidFill>
                  <a:srgbClr val="FF0000"/>
                </a:solidFill>
                <a:latin typeface="Calibri" pitchFamily="34" charset="0"/>
              </a:rPr>
              <a:t> – DO NOT REDISTRIBUTE</a:t>
            </a:r>
            <a:endParaRPr lang="en-US" b="1" dirty="0">
              <a:solidFill>
                <a:srgbClr val="FF0000"/>
              </a:solidFill>
              <a:latin typeface="Calibri" pitchFamily="34" charset="0"/>
            </a:endParaRPr>
          </a:p>
        </p:txBody>
      </p:sp>
    </p:spTree>
    <p:extLst>
      <p:ext uri="{BB962C8B-B14F-4D97-AF65-F5344CB8AC3E}">
        <p14:creationId xmlns:p14="http://schemas.microsoft.com/office/powerpoint/2010/main" xmlns="" val="32396452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Kaspersky main_Title and Content">
    <p:spTree>
      <p:nvGrpSpPr>
        <p:cNvPr id="1" name=""/>
        <p:cNvGrpSpPr/>
        <p:nvPr/>
      </p:nvGrpSpPr>
      <p:grpSpPr>
        <a:xfrm>
          <a:off x="0" y="0"/>
          <a:ext cx="0" cy="0"/>
          <a:chOff x="0" y="0"/>
          <a:chExt cx="0" cy="0"/>
        </a:xfrm>
      </p:grpSpPr>
      <p:sp>
        <p:nvSpPr>
          <p:cNvPr id="5" name="Rectangle 9"/>
          <p:cNvSpPr/>
          <p:nvPr userDrawn="1"/>
        </p:nvSpPr>
        <p:spPr>
          <a:xfrm>
            <a:off x="0" y="6326188"/>
            <a:ext cx="9144000" cy="5318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4"/>
          <p:cNvSpPr/>
          <p:nvPr userDrawn="1"/>
        </p:nvSpPr>
        <p:spPr>
          <a:xfrm>
            <a:off x="0" y="0"/>
            <a:ext cx="9144000" cy="981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8" descr="Kaspersky_RGB_NEG.png"/>
          <p:cNvPicPr>
            <a:picLocks noChangeAspect="1"/>
          </p:cNvPicPr>
          <p:nvPr userDrawn="1"/>
        </p:nvPicPr>
        <p:blipFill>
          <a:blip r:embed="rId2"/>
          <a:srcRect/>
          <a:stretch>
            <a:fillRect/>
          </a:stretch>
        </p:blipFill>
        <p:spPr bwMode="auto">
          <a:xfrm>
            <a:off x="7540625" y="6348413"/>
            <a:ext cx="1562100" cy="501650"/>
          </a:xfrm>
          <a:prstGeom prst="rect">
            <a:avLst/>
          </a:prstGeom>
          <a:noFill/>
          <a:ln w="9525">
            <a:noFill/>
            <a:miter lim="800000"/>
            <a:headEnd/>
            <a:tailEnd/>
          </a:ln>
        </p:spPr>
      </p:pic>
      <p:sp>
        <p:nvSpPr>
          <p:cNvPr id="2" name="Title 1"/>
          <p:cNvSpPr>
            <a:spLocks noGrp="1"/>
          </p:cNvSpPr>
          <p:nvPr>
            <p:ph type="title"/>
          </p:nvPr>
        </p:nvSpPr>
        <p:spPr>
          <a:xfrm>
            <a:off x="395287" y="274638"/>
            <a:ext cx="8353425" cy="346050"/>
          </a:xfrm>
          <a:effectLst/>
        </p:spPr>
        <p:txBody>
          <a:bodyPr anchor="t">
            <a:normAutofit/>
          </a:bodyPr>
          <a:lstStyle>
            <a:lvl1pPr algn="l">
              <a:defRPr sz="2200" b="1">
                <a:solidFill>
                  <a:schemeClr val="accent1"/>
                </a:solidFill>
              </a:defRPr>
            </a:lvl1pPr>
          </a:lstStyle>
          <a:p>
            <a:r>
              <a:rPr lang="pl-PL" smtClean="0"/>
              <a:t>Kliknij, aby edytować styl</a:t>
            </a:r>
            <a:endParaRPr lang="ru-RU" dirty="0"/>
          </a:p>
        </p:txBody>
      </p:sp>
      <p:sp>
        <p:nvSpPr>
          <p:cNvPr id="14" name="Text Placeholder 13"/>
          <p:cNvSpPr>
            <a:spLocks noGrp="1"/>
          </p:cNvSpPr>
          <p:nvPr>
            <p:ph type="body" sz="quarter" idx="12"/>
          </p:nvPr>
        </p:nvSpPr>
        <p:spPr>
          <a:xfrm>
            <a:off x="395287" y="620713"/>
            <a:ext cx="8353425" cy="288007"/>
          </a:xfrm>
          <a:prstGeom prst="rect">
            <a:avLst/>
          </a:prstGeom>
          <a:effectLst/>
        </p:spPr>
        <p:txBody>
          <a:bodyPr/>
          <a:lstStyle>
            <a:lvl1pPr marL="0" indent="0">
              <a:buNone/>
              <a:defRPr sz="1600" b="1">
                <a:solidFill>
                  <a:srgbClr val="404040"/>
                </a:solidFill>
              </a:defRPr>
            </a:lvl1pPr>
            <a:lvl2pPr marL="0" indent="0">
              <a:buNone/>
              <a:defRPr sz="1600"/>
            </a:lvl2pPr>
            <a:lvl3pPr marL="0" indent="0">
              <a:buNone/>
              <a:defRPr sz="1600"/>
            </a:lvl3pPr>
            <a:lvl4pPr marL="0" indent="0">
              <a:buNone/>
              <a:defRPr sz="1600"/>
            </a:lvl4pPr>
            <a:lvl5pPr marL="0" indent="0">
              <a:buNone/>
              <a:defRPr sz="1600"/>
            </a:lvl5pPr>
          </a:lstStyle>
          <a:p>
            <a:pPr lvl="0"/>
            <a:r>
              <a:rPr lang="pl-PL" smtClean="0"/>
              <a:t>Kliknij, aby edytować style wzorca tekstu</a:t>
            </a:r>
          </a:p>
        </p:txBody>
      </p:sp>
      <p:sp>
        <p:nvSpPr>
          <p:cNvPr id="13" name="Content Placeholder 12"/>
          <p:cNvSpPr>
            <a:spLocks noGrp="1"/>
          </p:cNvSpPr>
          <p:nvPr>
            <p:ph sz="quarter" idx="13"/>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34" tIns="45717" rIns="91434" bIns="45717"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1"/>
            <a:ext cx="8229600" cy="4525963"/>
          </a:xfrm>
          <a:prstGeom prst="rect">
            <a:avLst/>
          </a:prstGeom>
        </p:spPr>
        <p:txBody>
          <a:bodyPr vert="horz" lIns="91434" tIns="45717" rIns="91434" bIns="45717"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1" y="6356351"/>
            <a:ext cx="2133600" cy="365125"/>
          </a:xfrm>
          <a:prstGeom prst="rect">
            <a:avLst/>
          </a:prstGeom>
        </p:spPr>
        <p:txBody>
          <a:bodyPr vert="horz" lIns="91434" tIns="45717" rIns="91434" bIns="45717" rtlCol="0" anchor="ctr"/>
          <a:lstStyle>
            <a:lvl1pPr algn="l">
              <a:defRPr sz="1200">
                <a:solidFill>
                  <a:schemeClr val="tx1">
                    <a:tint val="75000"/>
                  </a:schemeClr>
                </a:solidFill>
              </a:defRPr>
            </a:lvl1pPr>
          </a:lstStyle>
          <a:p>
            <a:pPr defTabSz="914339"/>
            <a:fld id="{698A208C-C56D-40F8-B45E-693CF7778BB6}" type="datetimeFigureOut">
              <a:rPr lang="ru-RU" smtClean="0">
                <a:solidFill>
                  <a:prstClr val="black">
                    <a:tint val="75000"/>
                  </a:prstClr>
                </a:solidFill>
              </a:rPr>
              <a:pPr defTabSz="914339"/>
              <a:t>31.05.2013</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1"/>
            <a:ext cx="2895600" cy="365125"/>
          </a:xfrm>
          <a:prstGeom prst="rect">
            <a:avLst/>
          </a:prstGeom>
        </p:spPr>
        <p:txBody>
          <a:bodyPr vert="horz" lIns="91434" tIns="45717" rIns="91434" bIns="45717" rtlCol="0" anchor="ctr"/>
          <a:lstStyle>
            <a:lvl1pPr algn="ctr">
              <a:defRPr sz="1200">
                <a:solidFill>
                  <a:schemeClr val="tx1">
                    <a:tint val="75000"/>
                  </a:schemeClr>
                </a:solidFill>
              </a:defRPr>
            </a:lvl1pPr>
          </a:lstStyle>
          <a:p>
            <a:pPr defTabSz="914339"/>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1"/>
            <a:ext cx="2133600" cy="365125"/>
          </a:xfrm>
          <a:prstGeom prst="rect">
            <a:avLst/>
          </a:prstGeom>
        </p:spPr>
        <p:txBody>
          <a:bodyPr vert="horz" lIns="91434" tIns="45717" rIns="91434" bIns="45717" rtlCol="0" anchor="ctr"/>
          <a:lstStyle>
            <a:lvl1pPr algn="r">
              <a:defRPr sz="1200">
                <a:solidFill>
                  <a:schemeClr val="tx1">
                    <a:tint val="75000"/>
                  </a:schemeClr>
                </a:solidFill>
              </a:defRPr>
            </a:lvl1pPr>
          </a:lstStyle>
          <a:p>
            <a:pPr defTabSz="914339"/>
            <a:fld id="{26E3E6F5-ED44-413D-A219-CCEB5CB8BB89}" type="slidenum">
              <a:rPr lang="ru-RU" smtClean="0">
                <a:solidFill>
                  <a:prstClr val="black">
                    <a:tint val="75000"/>
                  </a:prstClr>
                </a:solidFill>
              </a:rPr>
              <a:pPr defTabSz="914339"/>
              <a:t>‹N°›</a:t>
            </a:fld>
            <a:endParaRPr lang="ru-RU">
              <a:solidFill>
                <a:prstClr val="black">
                  <a:tint val="75000"/>
                </a:prstClr>
              </a:solidFill>
            </a:endParaRPr>
          </a:p>
        </p:txBody>
      </p:sp>
    </p:spTree>
    <p:extLst>
      <p:ext uri="{BB962C8B-B14F-4D97-AF65-F5344CB8AC3E}">
        <p14:creationId xmlns:p14="http://schemas.microsoft.com/office/powerpoint/2010/main" xmlns="" val="15474457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Lst>
  <p:timing>
    <p:tnLst>
      <p:par>
        <p:cTn id="1" dur="indefinite" restart="never" nodeType="tmRoot"/>
      </p:par>
    </p:tnLst>
  </p:timing>
  <p:txStyles>
    <p:titleStyle>
      <a:lvl1pPr algn="ctr" defTabSz="914339" rtl="0" eaLnBrk="1" latinLnBrk="0" hangingPunct="1">
        <a:spcBef>
          <a:spcPct val="0"/>
        </a:spcBef>
        <a:buNone/>
        <a:defRPr sz="4400" kern="1200">
          <a:solidFill>
            <a:schemeClr val="tx1"/>
          </a:solidFill>
          <a:latin typeface="+mj-lt"/>
          <a:ea typeface="+mj-ea"/>
          <a:cs typeface="+mj-cs"/>
        </a:defRPr>
      </a:lvl1pPr>
    </p:titleStyle>
    <p:bodyStyle>
      <a:lvl1pPr marL="342877" indent="-342877" algn="l" defTabSz="91433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00" indent="-285731" algn="l" defTabSz="91433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24" indent="-228585" algn="l" defTabSz="91433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93" indent="-228585" algn="l" defTabSz="91433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63" indent="-228585" algn="l" defTabSz="91433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33" indent="-228585" algn="l" defTabSz="91433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01" indent="-228585" algn="l" defTabSz="91433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71" indent="-228585" algn="l" defTabSz="91433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40" indent="-228585" algn="l" defTabSz="91433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339" rtl="0" eaLnBrk="1" latinLnBrk="0" hangingPunct="1">
        <a:defRPr sz="1800" kern="1200">
          <a:solidFill>
            <a:schemeClr val="tx1"/>
          </a:solidFill>
          <a:latin typeface="+mn-lt"/>
          <a:ea typeface="+mn-ea"/>
          <a:cs typeface="+mn-cs"/>
        </a:defRPr>
      </a:lvl1pPr>
      <a:lvl2pPr marL="457170" algn="l" defTabSz="914339" rtl="0" eaLnBrk="1" latinLnBrk="0" hangingPunct="1">
        <a:defRPr sz="1800" kern="1200">
          <a:solidFill>
            <a:schemeClr val="tx1"/>
          </a:solidFill>
          <a:latin typeface="+mn-lt"/>
          <a:ea typeface="+mn-ea"/>
          <a:cs typeface="+mn-cs"/>
        </a:defRPr>
      </a:lvl2pPr>
      <a:lvl3pPr marL="914339" algn="l" defTabSz="914339" rtl="0" eaLnBrk="1" latinLnBrk="0" hangingPunct="1">
        <a:defRPr sz="1800" kern="1200">
          <a:solidFill>
            <a:schemeClr val="tx1"/>
          </a:solidFill>
          <a:latin typeface="+mn-lt"/>
          <a:ea typeface="+mn-ea"/>
          <a:cs typeface="+mn-cs"/>
        </a:defRPr>
      </a:lvl3pPr>
      <a:lvl4pPr marL="1371509" algn="l" defTabSz="914339" rtl="0" eaLnBrk="1" latinLnBrk="0" hangingPunct="1">
        <a:defRPr sz="1800" kern="1200">
          <a:solidFill>
            <a:schemeClr val="tx1"/>
          </a:solidFill>
          <a:latin typeface="+mn-lt"/>
          <a:ea typeface="+mn-ea"/>
          <a:cs typeface="+mn-cs"/>
        </a:defRPr>
      </a:lvl4pPr>
      <a:lvl5pPr marL="1828678" algn="l" defTabSz="914339" rtl="0" eaLnBrk="1" latinLnBrk="0" hangingPunct="1">
        <a:defRPr sz="1800" kern="1200">
          <a:solidFill>
            <a:schemeClr val="tx1"/>
          </a:solidFill>
          <a:latin typeface="+mn-lt"/>
          <a:ea typeface="+mn-ea"/>
          <a:cs typeface="+mn-cs"/>
        </a:defRPr>
      </a:lvl5pPr>
      <a:lvl6pPr marL="2285848" algn="l" defTabSz="914339" rtl="0" eaLnBrk="1" latinLnBrk="0" hangingPunct="1">
        <a:defRPr sz="1800" kern="1200">
          <a:solidFill>
            <a:schemeClr val="tx1"/>
          </a:solidFill>
          <a:latin typeface="+mn-lt"/>
          <a:ea typeface="+mn-ea"/>
          <a:cs typeface="+mn-cs"/>
        </a:defRPr>
      </a:lvl6pPr>
      <a:lvl7pPr marL="2743017" algn="l" defTabSz="914339" rtl="0" eaLnBrk="1" latinLnBrk="0" hangingPunct="1">
        <a:defRPr sz="1800" kern="1200">
          <a:solidFill>
            <a:schemeClr val="tx1"/>
          </a:solidFill>
          <a:latin typeface="+mn-lt"/>
          <a:ea typeface="+mn-ea"/>
          <a:cs typeface="+mn-cs"/>
        </a:defRPr>
      </a:lvl7pPr>
      <a:lvl8pPr marL="3200186" algn="l" defTabSz="914339" rtl="0" eaLnBrk="1" latinLnBrk="0" hangingPunct="1">
        <a:defRPr sz="1800" kern="1200">
          <a:solidFill>
            <a:schemeClr val="tx1"/>
          </a:solidFill>
          <a:latin typeface="+mn-lt"/>
          <a:ea typeface="+mn-ea"/>
          <a:cs typeface="+mn-cs"/>
        </a:defRPr>
      </a:lvl8pPr>
      <a:lvl9pPr marL="3657356" algn="l" defTabSz="91433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33.xml"/><Relationship Id="rId7" Type="http://schemas.openxmlformats.org/officeDocument/2006/relationships/image" Target="../media/image5.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9.jpeg"/><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xml"/><Relationship Id="rId1" Type="http://schemas.openxmlformats.org/officeDocument/2006/relationships/tags" Target="../tags/tag4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5.xml"/><Relationship Id="rId1" Type="http://schemas.openxmlformats.org/officeDocument/2006/relationships/tags" Target="../tags/tag44.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5.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4.jpe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diagramColors" Target="../diagrams/colors1.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0.xml"/><Relationship Id="rId1" Type="http://schemas.openxmlformats.org/officeDocument/2006/relationships/tags" Target="../tags/tag49.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2.xml"/><Relationship Id="rId1" Type="http://schemas.openxmlformats.org/officeDocument/2006/relationships/tags" Target="../tags/tag51.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6.xml"/><Relationship Id="rId1" Type="http://schemas.openxmlformats.org/officeDocument/2006/relationships/tags" Target="../tags/tag55.xml"/><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image" Target="../media/image15.jpeg"/><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16.png"/><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image" Target="../media/image17.jpeg"/><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image" Target="../media/image18.jpe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5.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6.jpe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75.xml"/><Relationship Id="rId7" Type="http://schemas.openxmlformats.org/officeDocument/2006/relationships/image" Target="../media/image5.pn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9.jpeg"/><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tags" Target="../tags/tag76.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9.xml"/><Relationship Id="rId1" Type="http://schemas.openxmlformats.org/officeDocument/2006/relationships/tags" Target="../tags/tag78.xml"/></Relationships>
</file>

<file path=ppt/slides/_rels/slide3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82.xml"/><Relationship Id="rId7" Type="http://schemas.openxmlformats.org/officeDocument/2006/relationships/image" Target="../media/image5.pn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9.jpeg"/><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s>
</file>

<file path=ppt/slides/_rels/slide37.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slideLayout" Target="../slideLayouts/slideLayout2.xml"/><Relationship Id="rId5" Type="http://schemas.openxmlformats.org/officeDocument/2006/relationships/tags" Target="../tags/tag89.xml"/><Relationship Id="rId4" Type="http://schemas.openxmlformats.org/officeDocument/2006/relationships/tags" Target="../tags/tag88.xml"/></Relationships>
</file>

<file path=ppt/slides/_rels/slide38.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image" Target="../media/image20.png"/><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4.xml"/><Relationship Id="rId1" Type="http://schemas.openxmlformats.org/officeDocument/2006/relationships/tags" Target="../tags/tag93.xml"/></Relationships>
</file>

<file path=ppt/slides/_rels/slide4.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5.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7.jpe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image" Target="../media/image21.png"/><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tags" Target="../tags/tag100.xml"/><Relationship Id="rId7" Type="http://schemas.openxmlformats.org/officeDocument/2006/relationships/image" Target="../media/image23.jpe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image" Target="../media/image22.png"/><Relationship Id="rId5" Type="http://schemas.openxmlformats.org/officeDocument/2006/relationships/slideLayout" Target="../slideLayouts/slideLayout2.xml"/><Relationship Id="rId4" Type="http://schemas.openxmlformats.org/officeDocument/2006/relationships/tags" Target="../tags/tag101.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3.xml"/><Relationship Id="rId1" Type="http://schemas.openxmlformats.org/officeDocument/2006/relationships/tags" Target="../tags/tag102.xml"/><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06.xml"/><Relationship Id="rId7" Type="http://schemas.openxmlformats.org/officeDocument/2006/relationships/image" Target="../media/image5.pn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9.jpe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8.xml"/><Relationship Id="rId1" Type="http://schemas.openxmlformats.org/officeDocument/2006/relationships/tags" Target="../tags/tag107.xml"/><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0.xml"/><Relationship Id="rId1" Type="http://schemas.openxmlformats.org/officeDocument/2006/relationships/tags" Target="../tags/tag109.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tags" Target="../tags/tag111.xml"/></Relationships>
</file>

<file path=ppt/slides/_rels/slide47.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5" Type="http://schemas.openxmlformats.org/officeDocument/2006/relationships/slideLayout" Target="../slideLayouts/slideLayout2.xml"/><Relationship Id="rId4" Type="http://schemas.openxmlformats.org/officeDocument/2006/relationships/tags" Target="../tags/tag116.xml"/></Relationships>
</file>

<file path=ppt/slides/_rels/slide48.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image" Target="../media/image26.jpeg"/><Relationship Id="rId4"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1.xml"/><Relationship Id="rId1" Type="http://schemas.openxmlformats.org/officeDocument/2006/relationships/tags" Target="../tags/tag120.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png"/><Relationship Id="rId5" Type="http://schemas.openxmlformats.org/officeDocument/2006/relationships/image" Target="../media/image8.jpeg"/><Relationship Id="rId4"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5" Type="http://schemas.openxmlformats.org/officeDocument/2006/relationships/image" Target="../media/image28.png"/><Relationship Id="rId4"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27.xml"/><Relationship Id="rId7" Type="http://schemas.openxmlformats.org/officeDocument/2006/relationships/image" Target="../media/image5.png"/><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image" Target="../media/image9.jpe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9.xml"/><Relationship Id="rId1" Type="http://schemas.openxmlformats.org/officeDocument/2006/relationships/tags" Target="../tags/tag128.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130.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131.xml"/></Relationships>
</file>

<file path=ppt/slides/_rels/slide5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132.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4.xml"/><Relationship Id="rId1" Type="http://schemas.openxmlformats.org/officeDocument/2006/relationships/tags" Target="../tags/tag133.xml"/></Relationships>
</file>

<file path=ppt/slides/_rels/slide5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slideLayout" Target="../slideLayouts/slideLayout2.xml"/><Relationship Id="rId7" Type="http://schemas.openxmlformats.org/officeDocument/2006/relationships/image" Target="../media/image35.png"/><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8.xml"/><Relationship Id="rId1" Type="http://schemas.openxmlformats.org/officeDocument/2006/relationships/tags" Target="../tags/tag137.xml"/><Relationship Id="rId4" Type="http://schemas.openxmlformats.org/officeDocument/2006/relationships/image" Target="../media/image37.png"/></Relationships>
</file>

<file path=ppt/slides/_rels/slide59.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5" Type="http://schemas.openxmlformats.org/officeDocument/2006/relationships/image" Target="../media/image38.png"/><Relationship Id="rId4"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6.xml"/><Relationship Id="rId7" Type="http://schemas.openxmlformats.org/officeDocument/2006/relationships/image" Target="../media/image5.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9.jpe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5" Type="http://schemas.openxmlformats.org/officeDocument/2006/relationships/image" Target="../media/image39.png"/><Relationship Id="rId4"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46.xml"/><Relationship Id="rId1" Type="http://schemas.openxmlformats.org/officeDocument/2006/relationships/tags" Target="../tags/tag145.xml"/><Relationship Id="rId4" Type="http://schemas.openxmlformats.org/officeDocument/2006/relationships/image" Target="../media/image40.jpeg"/></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8.xml"/><Relationship Id="rId1" Type="http://schemas.openxmlformats.org/officeDocument/2006/relationships/tags" Target="../tags/tag147.xml"/><Relationship Id="rId6"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notesSlide" Target="../notesSlides/notesSlide12.xml"/></Relationships>
</file>

<file path=ppt/slides/_rels/slide63.xml.rels><?xml version="1.0" encoding="UTF-8" standalone="yes"?>
<Relationships xmlns="http://schemas.openxmlformats.org/package/2006/relationships"><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 Id="rId5" Type="http://schemas.openxmlformats.org/officeDocument/2006/relationships/image" Target="../media/image41.png"/><Relationship Id="rId4"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3.xml"/><Relationship Id="rId1" Type="http://schemas.openxmlformats.org/officeDocument/2006/relationships/tags" Target="../tags/tag152.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5.xml"/><Relationship Id="rId1" Type="http://schemas.openxmlformats.org/officeDocument/2006/relationships/tags" Target="../tags/tag154.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7.xml"/><Relationship Id="rId1" Type="http://schemas.openxmlformats.org/officeDocument/2006/relationships/tags" Target="../tags/tag156.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9.xml"/><Relationship Id="rId1" Type="http://schemas.openxmlformats.org/officeDocument/2006/relationships/tags" Target="../tags/tag158.xml"/></Relationships>
</file>

<file path=ppt/slides/_rels/slide68.xml.rels><?xml version="1.0" encoding="UTF-8" standalone="yes"?>
<Relationships xmlns="http://schemas.openxmlformats.org/package/2006/relationships"><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 Id="rId5" Type="http://schemas.openxmlformats.org/officeDocument/2006/relationships/image" Target="../media/image42.png"/><Relationship Id="rId4"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5" Type="http://schemas.openxmlformats.org/officeDocument/2006/relationships/image" Target="../media/image42.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11.png"/><Relationship Id="rId4"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7.xml"/><Relationship Id="rId1" Type="http://schemas.openxmlformats.org/officeDocument/2006/relationships/tags" Target="../tags/tag166.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image" Target="../media/image5.png"/><Relationship Id="rId5" Type="http://schemas.openxmlformats.org/officeDocument/2006/relationships/image" Target="../media/image9.jpeg"/><Relationship Id="rId4" Type="http://schemas.openxmlformats.org/officeDocument/2006/relationships/notesSlide" Target="../notesSlides/notesSlide13.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0.xml"/><Relationship Id="rId4" Type="http://schemas.openxmlformats.org/officeDocument/2006/relationships/image" Target="../media/image43.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22.xml"/><Relationship Id="rId7" Type="http://schemas.openxmlformats.org/officeDocument/2006/relationships/image" Target="../media/image5.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9.jpe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custDataLst>
              <p:tags r:id="rId1"/>
            </p:custDataLst>
          </p:nvPr>
        </p:nvSpPr>
        <p:spPr>
          <a:xfrm>
            <a:off x="428596" y="4786322"/>
            <a:ext cx="7010399" cy="1546555"/>
          </a:xfrm>
          <a:prstGeom prst="rect">
            <a:avLst/>
          </a:prstGeom>
          <a:noFill/>
        </p:spPr>
        <p:txBody>
          <a:bodyPr wrap="square" lIns="68557" tIns="34279" rIns="68557" bIns="34279" rtlCol="0">
            <a:spAutoFit/>
          </a:bodyPr>
          <a:lstStyle/>
          <a:p>
            <a:pPr defTabSz="914278"/>
            <a:r>
              <a:rPr lang="en-US" sz="2400" dirty="0" smtClean="0">
                <a:solidFill>
                  <a:schemeClr val="bg1"/>
                </a:solidFill>
                <a:effectLst>
                  <a:outerShdw dist="38100" dir="3840000" algn="tl" rotWithShape="0">
                    <a:prstClr val="black">
                      <a:alpha val="37000"/>
                    </a:prstClr>
                  </a:outerShdw>
                </a:effectLst>
                <a:latin typeface="Franklin Gothic Book" pitchFamily="34" charset="0"/>
              </a:rPr>
              <a:t>Nicolas </a:t>
            </a:r>
            <a:r>
              <a:rPr lang="en-US" sz="2400" dirty="0" smtClean="0">
                <a:solidFill>
                  <a:schemeClr val="bg1"/>
                </a:solidFill>
                <a:effectLst>
                  <a:outerShdw dist="38100" dir="3840000" algn="tl" rotWithShape="0">
                    <a:prstClr val="black">
                      <a:alpha val="37000"/>
                    </a:prstClr>
                  </a:outerShdw>
                </a:effectLst>
                <a:latin typeface="Franklin Gothic Book" pitchFamily="34" charset="0"/>
              </a:rPr>
              <a:t>Brulez (@</a:t>
            </a:r>
            <a:r>
              <a:rPr lang="en-US" sz="2400" dirty="0" err="1" smtClean="0">
                <a:solidFill>
                  <a:schemeClr val="bg1"/>
                </a:solidFill>
                <a:effectLst>
                  <a:outerShdw dist="38100" dir="3840000" algn="tl" rotWithShape="0">
                    <a:prstClr val="black">
                      <a:alpha val="37000"/>
                    </a:prstClr>
                  </a:outerShdw>
                </a:effectLst>
                <a:latin typeface="Franklin Gothic Book" pitchFamily="34" charset="0"/>
              </a:rPr>
              <a:t>nicolasbrulez</a:t>
            </a:r>
            <a:r>
              <a:rPr lang="en-US" sz="2400" dirty="0" smtClean="0">
                <a:solidFill>
                  <a:schemeClr val="bg1"/>
                </a:solidFill>
                <a:effectLst>
                  <a:outerShdw dist="38100" dir="3840000" algn="tl" rotWithShape="0">
                    <a:prstClr val="black">
                      <a:alpha val="37000"/>
                    </a:prstClr>
                  </a:outerShdw>
                </a:effectLst>
                <a:latin typeface="Franklin Gothic Book" pitchFamily="34" charset="0"/>
              </a:rPr>
              <a:t>)</a:t>
            </a:r>
          </a:p>
          <a:p>
            <a:pPr defTabSz="914278"/>
            <a:endParaRPr lang="en-US" sz="2400" dirty="0" smtClean="0">
              <a:solidFill>
                <a:schemeClr val="bg1"/>
              </a:solidFill>
              <a:effectLst>
                <a:outerShdw dist="38100" dir="3840000" algn="tl" rotWithShape="0">
                  <a:prstClr val="black">
                    <a:alpha val="37000"/>
                  </a:prstClr>
                </a:outerShdw>
              </a:effectLst>
              <a:latin typeface="Franklin Gothic Book" pitchFamily="34" charset="0"/>
            </a:endParaRPr>
          </a:p>
          <a:p>
            <a:pPr defTabSz="914278"/>
            <a:r>
              <a:rPr lang="en-US" sz="2400" dirty="0" smtClean="0">
                <a:solidFill>
                  <a:schemeClr val="bg1"/>
                </a:solidFill>
                <a:effectLst>
                  <a:outerShdw dist="38100" dir="3840000" algn="tl" rotWithShape="0">
                    <a:prstClr val="black">
                      <a:alpha val="37000"/>
                    </a:prstClr>
                  </a:outerShdw>
                </a:effectLst>
                <a:latin typeface="Franklin Gothic Book" pitchFamily="34" charset="0"/>
              </a:rPr>
              <a:t>Principal Malware Researcher</a:t>
            </a:r>
          </a:p>
          <a:p>
            <a:pPr defTabSz="914278"/>
            <a:r>
              <a:rPr lang="en-US" sz="2400" dirty="0" smtClean="0">
                <a:solidFill>
                  <a:schemeClr val="bg1"/>
                </a:solidFill>
                <a:effectLst>
                  <a:outerShdw dist="38100" dir="3840000" algn="tl" rotWithShape="0">
                    <a:prstClr val="black">
                      <a:alpha val="37000"/>
                    </a:prstClr>
                  </a:outerShdw>
                </a:effectLst>
                <a:latin typeface="Franklin Gothic Book" pitchFamily="34" charset="0"/>
              </a:rPr>
              <a:t>Global </a:t>
            </a:r>
            <a:r>
              <a:rPr lang="en-US" sz="2400" dirty="0" smtClean="0">
                <a:solidFill>
                  <a:schemeClr val="bg1"/>
                </a:solidFill>
                <a:effectLst>
                  <a:outerShdw dist="38100" dir="3840000" algn="tl" rotWithShape="0">
                    <a:prstClr val="black">
                      <a:alpha val="37000"/>
                    </a:prstClr>
                  </a:outerShdw>
                </a:effectLst>
                <a:latin typeface="Franklin Gothic Book" pitchFamily="34" charset="0"/>
              </a:rPr>
              <a:t>Research &amp; Analysis Team</a:t>
            </a:r>
            <a:endParaRPr lang="en-US" sz="2400" dirty="0">
              <a:solidFill>
                <a:schemeClr val="bg1"/>
              </a:solidFill>
              <a:effectLst>
                <a:outerShdw dist="38100" dir="3840000" algn="tl" rotWithShape="0">
                  <a:prstClr val="black">
                    <a:alpha val="37000"/>
                  </a:prstClr>
                </a:outerShdw>
              </a:effectLst>
              <a:latin typeface="Franklin Gothic Book" pitchFamily="34" charset="0"/>
            </a:endParaRPr>
          </a:p>
        </p:txBody>
      </p:sp>
      <p:sp>
        <p:nvSpPr>
          <p:cNvPr id="7" name="Заголовок 6"/>
          <p:cNvSpPr>
            <a:spLocks noGrp="1"/>
          </p:cNvSpPr>
          <p:nvPr>
            <p:ph type="ctrTitle"/>
            <p:custDataLst>
              <p:tags r:id="rId2"/>
            </p:custDataLst>
          </p:nvPr>
        </p:nvSpPr>
        <p:spPr>
          <a:xfrm>
            <a:off x="1447800" y="785794"/>
            <a:ext cx="7196166" cy="2633666"/>
          </a:xfrm>
          <a:effectLst/>
        </p:spPr>
        <p:txBody>
          <a:bodyPr>
            <a:normAutofit/>
          </a:bodyPr>
          <a:lstStyle/>
          <a:p>
            <a:pPr algn="l"/>
            <a:r>
              <a:rPr lang="fr-FR" dirty="0" smtClean="0">
                <a:ln w="18415" cmpd="sng">
                  <a:solidFill>
                    <a:srgbClr val="FFFFFF"/>
                  </a:solidFill>
                  <a:prstDash val="solid"/>
                </a:ln>
                <a:solidFill>
                  <a:srgbClr val="FFFFFF"/>
                </a:solidFill>
                <a:effectLst>
                  <a:outerShdw dist="25400" dir="2880000" algn="tl" rotWithShape="0">
                    <a:srgbClr val="000000">
                      <a:alpha val="45000"/>
                    </a:srgbClr>
                  </a:outerShdw>
                </a:effectLst>
              </a:rPr>
              <a:t>Red October</a:t>
            </a:r>
            <a:endParaRPr lang="fr-FR" dirty="0">
              <a:ln w="18415" cmpd="sng">
                <a:solidFill>
                  <a:srgbClr val="FFFFFF"/>
                </a:solidFill>
                <a:prstDash val="solid"/>
              </a:ln>
              <a:solidFill>
                <a:srgbClr val="FFFFFF"/>
              </a:solidFill>
              <a:effectLst>
                <a:outerShdw dist="25400" dir="2880000" algn="tl" rotWithShape="0">
                  <a:srgbClr val="000000">
                    <a:alpha val="45000"/>
                  </a:srgbClr>
                </a:outerShdw>
              </a:effectLst>
            </a:endParaRPr>
          </a:p>
        </p:txBody>
      </p:sp>
    </p:spTree>
    <p:extLst>
      <p:ext uri="{BB962C8B-B14F-4D97-AF65-F5344CB8AC3E}">
        <p14:creationId xmlns:p14="http://schemas.microsoft.com/office/powerpoint/2010/main" xmlns="" val="308571058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dirty="0" smtClean="0">
                <a:solidFill>
                  <a:schemeClr val="bg1"/>
                </a:solidFill>
              </a:rPr>
              <a:t>Synthèse</a:t>
            </a:r>
            <a:endParaRPr lang="fr-FR" dirty="0">
              <a:solidFill>
                <a:schemeClr val="bg1"/>
              </a:solidFill>
            </a:endParaRPr>
          </a:p>
        </p:txBody>
      </p:sp>
      <p:sp>
        <p:nvSpPr>
          <p:cNvPr id="3" name="Espace réservé du contenu 2"/>
          <p:cNvSpPr>
            <a:spLocks noGrp="1"/>
          </p:cNvSpPr>
          <p:nvPr>
            <p:ph idx="1"/>
            <p:custDataLst>
              <p:tags r:id="rId2"/>
            </p:custDataLst>
          </p:nvPr>
        </p:nvSpPr>
        <p:spPr/>
        <p:txBody>
          <a:bodyPr>
            <a:normAutofit lnSpcReduction="10000"/>
          </a:bodyPr>
          <a:lstStyle/>
          <a:p>
            <a:r>
              <a:rPr lang="fr-FR" dirty="0" smtClean="0">
                <a:solidFill>
                  <a:schemeClr val="bg1"/>
                </a:solidFill>
              </a:rPr>
              <a:t>Cette présentation est basée sur </a:t>
            </a:r>
            <a:r>
              <a:rPr lang="fr-FR" b="1" dirty="0" smtClean="0">
                <a:solidFill>
                  <a:srgbClr val="FF0000"/>
                </a:solidFill>
              </a:rPr>
              <a:t>une analyse technique détaillée</a:t>
            </a:r>
            <a:r>
              <a:rPr lang="fr-FR" dirty="0" smtClean="0">
                <a:solidFill>
                  <a:schemeClr val="bg1"/>
                </a:solidFill>
              </a:rPr>
              <a:t> d'une série d'attaques ciblées contre </a:t>
            </a:r>
            <a:r>
              <a:rPr lang="fr-FR" b="1" dirty="0" smtClean="0">
                <a:solidFill>
                  <a:srgbClr val="FF0000"/>
                </a:solidFill>
              </a:rPr>
              <a:t>les organismes de recherche diplomatiques, gouvernementaux et scientifiques de différents </a:t>
            </a:r>
            <a:r>
              <a:rPr lang="fr-FR" b="1" dirty="0" smtClean="0">
                <a:solidFill>
                  <a:srgbClr val="FF0000"/>
                </a:solidFill>
              </a:rPr>
              <a:t>pays</a:t>
            </a:r>
            <a:r>
              <a:rPr lang="fr-FR" dirty="0" smtClean="0">
                <a:solidFill>
                  <a:schemeClr val="bg1"/>
                </a:solidFill>
              </a:rPr>
              <a:t/>
            </a:r>
            <a:br>
              <a:rPr lang="fr-FR" dirty="0" smtClean="0">
                <a:solidFill>
                  <a:schemeClr val="bg1"/>
                </a:solidFill>
              </a:rPr>
            </a:br>
            <a:endParaRPr lang="fr-FR" dirty="0" smtClean="0">
              <a:solidFill>
                <a:schemeClr val="bg1"/>
              </a:solidFill>
            </a:endParaRPr>
          </a:p>
          <a:p>
            <a:r>
              <a:rPr lang="fr-FR" dirty="0" smtClean="0">
                <a:solidFill>
                  <a:schemeClr val="bg1"/>
                </a:solidFill>
              </a:rPr>
              <a:t>Le principal objectif des assaillants était de </a:t>
            </a:r>
            <a:r>
              <a:rPr lang="fr-FR" b="1" dirty="0" smtClean="0">
                <a:solidFill>
                  <a:srgbClr val="FF0000"/>
                </a:solidFill>
              </a:rPr>
              <a:t>recueillir des renseignements </a:t>
            </a:r>
            <a:r>
              <a:rPr lang="fr-FR" dirty="0" smtClean="0">
                <a:solidFill>
                  <a:schemeClr val="bg1"/>
                </a:solidFill>
              </a:rPr>
              <a:t>auprès des organismes </a:t>
            </a:r>
            <a:r>
              <a:rPr lang="fr-FR" dirty="0" smtClean="0">
                <a:solidFill>
                  <a:schemeClr val="bg1"/>
                </a:solidFill>
              </a:rPr>
              <a:t>compromis</a:t>
            </a:r>
            <a:endParaRPr lang="fr-FR" dirty="0" smtClean="0">
              <a:solidFill>
                <a:schemeClr val="bg1"/>
              </a:solidFill>
            </a:endParaRPr>
          </a:p>
          <a:p>
            <a:endParaRPr lang="fr-FR"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dirty="0" smtClean="0">
                <a:solidFill>
                  <a:schemeClr val="bg1"/>
                </a:solidFill>
              </a:rPr>
              <a:t>Synthèse</a:t>
            </a:r>
            <a:endParaRPr lang="fr-FR" dirty="0">
              <a:solidFill>
                <a:schemeClr val="bg1"/>
              </a:solidFill>
            </a:endParaRPr>
          </a:p>
        </p:txBody>
      </p:sp>
      <p:sp>
        <p:nvSpPr>
          <p:cNvPr id="3" name="Espace réservé du contenu 2"/>
          <p:cNvSpPr>
            <a:spLocks noGrp="1"/>
          </p:cNvSpPr>
          <p:nvPr>
            <p:ph idx="1"/>
            <p:custDataLst>
              <p:tags r:id="rId2"/>
            </p:custDataLst>
          </p:nvPr>
        </p:nvSpPr>
        <p:spPr/>
        <p:txBody>
          <a:bodyPr>
            <a:normAutofit lnSpcReduction="10000"/>
          </a:bodyPr>
          <a:lstStyle/>
          <a:p>
            <a:r>
              <a:rPr lang="fr-FR" dirty="0" smtClean="0">
                <a:solidFill>
                  <a:schemeClr val="bg1"/>
                </a:solidFill>
              </a:rPr>
              <a:t>Les </a:t>
            </a:r>
            <a:r>
              <a:rPr lang="fr-FR" b="1" dirty="0" smtClean="0">
                <a:solidFill>
                  <a:srgbClr val="FF0000"/>
                </a:solidFill>
              </a:rPr>
              <a:t>informations</a:t>
            </a:r>
            <a:r>
              <a:rPr lang="fr-FR" dirty="0" smtClean="0">
                <a:solidFill>
                  <a:schemeClr val="bg1"/>
                </a:solidFill>
              </a:rPr>
              <a:t> obtenues sur les réseaux infectés </a:t>
            </a:r>
            <a:r>
              <a:rPr lang="fr-FR" dirty="0" smtClean="0">
                <a:solidFill>
                  <a:schemeClr val="bg1"/>
                </a:solidFill>
              </a:rPr>
              <a:t>étaient </a:t>
            </a:r>
            <a:r>
              <a:rPr lang="fr-FR" dirty="0" smtClean="0">
                <a:solidFill>
                  <a:schemeClr val="bg1"/>
                </a:solidFill>
              </a:rPr>
              <a:t>souvent </a:t>
            </a:r>
            <a:r>
              <a:rPr lang="fr-FR" b="1" dirty="0" smtClean="0">
                <a:solidFill>
                  <a:srgbClr val="FF0000"/>
                </a:solidFill>
              </a:rPr>
              <a:t>réutilisées</a:t>
            </a:r>
            <a:r>
              <a:rPr lang="fr-FR" dirty="0" smtClean="0">
                <a:solidFill>
                  <a:schemeClr val="bg1"/>
                </a:solidFill>
              </a:rPr>
              <a:t> </a:t>
            </a:r>
            <a:r>
              <a:rPr lang="fr-FR" dirty="0" smtClean="0">
                <a:solidFill>
                  <a:schemeClr val="bg1"/>
                </a:solidFill>
              </a:rPr>
              <a:t>pour </a:t>
            </a:r>
            <a:r>
              <a:rPr lang="fr-FR" b="1" dirty="0" smtClean="0">
                <a:solidFill>
                  <a:srgbClr val="FF0000"/>
                </a:solidFill>
              </a:rPr>
              <a:t>s’introduire</a:t>
            </a:r>
            <a:r>
              <a:rPr lang="fr-FR" dirty="0" smtClean="0">
                <a:solidFill>
                  <a:schemeClr val="bg1"/>
                </a:solidFill>
              </a:rPr>
              <a:t> dans d’autres systèmes. </a:t>
            </a:r>
            <a:r>
              <a:rPr lang="fr-FR" dirty="0" smtClean="0">
                <a:solidFill>
                  <a:schemeClr val="bg1"/>
                </a:solidFill>
              </a:rPr>
              <a:t>(Liste d’identifiants collectés etc.)</a:t>
            </a:r>
          </a:p>
          <a:p>
            <a:r>
              <a:rPr lang="fr-FR" dirty="0" smtClean="0">
                <a:solidFill>
                  <a:schemeClr val="bg1"/>
                </a:solidFill>
              </a:rPr>
              <a:t>Pour piloter le réseau des machines infectées, les auteurs des attaques ont créé </a:t>
            </a:r>
            <a:r>
              <a:rPr lang="fr-FR" b="1" dirty="0" smtClean="0">
                <a:solidFill>
                  <a:srgbClr val="FF0000"/>
                </a:solidFill>
              </a:rPr>
              <a:t>plus de 60 noms de domaines</a:t>
            </a:r>
            <a:r>
              <a:rPr lang="fr-FR" b="1" dirty="0" smtClean="0">
                <a:solidFill>
                  <a:schemeClr val="bg1"/>
                </a:solidFill>
              </a:rPr>
              <a:t> </a:t>
            </a:r>
            <a:r>
              <a:rPr lang="fr-FR" dirty="0" smtClean="0">
                <a:solidFill>
                  <a:schemeClr val="bg1"/>
                </a:solidFill>
              </a:rPr>
              <a:t>et ont utilisé plusieurs serveurs </a:t>
            </a:r>
            <a:r>
              <a:rPr lang="fr-FR" b="1" dirty="0" smtClean="0">
                <a:solidFill>
                  <a:srgbClr val="FF0000"/>
                </a:solidFill>
              </a:rPr>
              <a:t>hébergées dans différents pays</a:t>
            </a:r>
            <a:r>
              <a:rPr lang="fr-FR" dirty="0" smtClean="0">
                <a:solidFill>
                  <a:schemeClr val="bg1"/>
                </a:solidFill>
              </a:rPr>
              <a:t>, </a:t>
            </a:r>
            <a:r>
              <a:rPr lang="fr-FR" dirty="0" smtClean="0">
                <a:solidFill>
                  <a:schemeClr val="bg1"/>
                </a:solidFill>
              </a:rPr>
              <a:t>dont </a:t>
            </a:r>
            <a:r>
              <a:rPr lang="fr-FR" dirty="0" smtClean="0">
                <a:solidFill>
                  <a:schemeClr val="bg1"/>
                </a:solidFill>
              </a:rPr>
              <a:t>la majorité en </a:t>
            </a:r>
            <a:r>
              <a:rPr lang="fr-FR" b="1" dirty="0" smtClean="0">
                <a:solidFill>
                  <a:srgbClr val="FF0000"/>
                </a:solidFill>
              </a:rPr>
              <a:t>Allemagne </a:t>
            </a:r>
            <a:r>
              <a:rPr lang="fr-FR" dirty="0" smtClean="0">
                <a:solidFill>
                  <a:schemeClr val="bg1"/>
                </a:solidFill>
              </a:rPr>
              <a:t>et en </a:t>
            </a:r>
            <a:r>
              <a:rPr lang="fr-FR" b="1" dirty="0" smtClean="0">
                <a:solidFill>
                  <a:srgbClr val="FF0000"/>
                </a:solidFill>
              </a:rPr>
              <a:t>Russie</a:t>
            </a:r>
            <a:r>
              <a:rPr lang="fr-FR" dirty="0" smtClean="0">
                <a:solidFill>
                  <a:schemeClr val="bg1"/>
                </a:solidFill>
              </a:rPr>
              <a:t>. </a:t>
            </a:r>
            <a:endParaRPr lang="fr-FR"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dirty="0" smtClean="0">
                <a:solidFill>
                  <a:schemeClr val="bg1"/>
                </a:solidFill>
              </a:rPr>
              <a:t>Synthèse</a:t>
            </a:r>
            <a:endParaRPr lang="fr-FR" dirty="0">
              <a:solidFill>
                <a:schemeClr val="bg1"/>
              </a:solidFill>
            </a:endParaRPr>
          </a:p>
        </p:txBody>
      </p:sp>
      <p:sp>
        <p:nvSpPr>
          <p:cNvPr id="3" name="Espace réservé du contenu 2"/>
          <p:cNvSpPr>
            <a:spLocks noGrp="1"/>
          </p:cNvSpPr>
          <p:nvPr>
            <p:ph idx="1"/>
            <p:custDataLst>
              <p:tags r:id="rId2"/>
            </p:custDataLst>
          </p:nvPr>
        </p:nvSpPr>
        <p:spPr/>
        <p:txBody>
          <a:bodyPr>
            <a:normAutofit fontScale="85000" lnSpcReduction="20000"/>
          </a:bodyPr>
          <a:lstStyle/>
          <a:p>
            <a:r>
              <a:rPr lang="fr-FR" dirty="0" smtClean="0">
                <a:solidFill>
                  <a:schemeClr val="bg1"/>
                </a:solidFill>
              </a:rPr>
              <a:t>l’</a:t>
            </a:r>
            <a:r>
              <a:rPr lang="fr-FR" b="1" dirty="0" smtClean="0">
                <a:solidFill>
                  <a:srgbClr val="FF0000"/>
                </a:solidFill>
              </a:rPr>
              <a:t>infrastructure</a:t>
            </a:r>
            <a:r>
              <a:rPr lang="fr-FR" dirty="0" smtClean="0">
                <a:solidFill>
                  <a:schemeClr val="bg1"/>
                </a:solidFill>
              </a:rPr>
              <a:t> </a:t>
            </a:r>
            <a:r>
              <a:rPr lang="fr-FR" dirty="0" smtClean="0">
                <a:solidFill>
                  <a:schemeClr val="bg1"/>
                </a:solidFill>
              </a:rPr>
              <a:t>de commande et de contrôle (C&amp;C) de </a:t>
            </a:r>
            <a:r>
              <a:rPr lang="fr-FR" dirty="0" smtClean="0">
                <a:solidFill>
                  <a:schemeClr val="bg1"/>
                </a:solidFill>
              </a:rPr>
              <a:t>Red October </a:t>
            </a:r>
            <a:r>
              <a:rPr lang="fr-FR" dirty="0" smtClean="0">
                <a:solidFill>
                  <a:schemeClr val="bg1"/>
                </a:solidFill>
              </a:rPr>
              <a:t>révèle que la </a:t>
            </a:r>
            <a:r>
              <a:rPr lang="fr-FR" b="1" dirty="0" smtClean="0">
                <a:solidFill>
                  <a:srgbClr val="FF0000"/>
                </a:solidFill>
              </a:rPr>
              <a:t>chaîne de serveurs opère telle une série de </a:t>
            </a:r>
            <a:r>
              <a:rPr lang="fr-FR" b="1" dirty="0" err="1" smtClean="0">
                <a:solidFill>
                  <a:srgbClr val="FF0000"/>
                </a:solidFill>
              </a:rPr>
              <a:t>proxies</a:t>
            </a:r>
            <a:r>
              <a:rPr lang="fr-FR" dirty="0" smtClean="0">
                <a:solidFill>
                  <a:schemeClr val="bg1"/>
                </a:solidFill>
              </a:rPr>
              <a:t> afin de </a:t>
            </a:r>
            <a:r>
              <a:rPr lang="fr-FR" b="1" dirty="0" smtClean="0">
                <a:solidFill>
                  <a:srgbClr val="FF0000"/>
                </a:solidFill>
              </a:rPr>
              <a:t>masquer</a:t>
            </a:r>
            <a:r>
              <a:rPr lang="fr-FR" dirty="0" smtClean="0">
                <a:solidFill>
                  <a:schemeClr val="bg1"/>
                </a:solidFill>
              </a:rPr>
              <a:t> </a:t>
            </a:r>
            <a:r>
              <a:rPr lang="fr-FR" dirty="0" smtClean="0">
                <a:solidFill>
                  <a:schemeClr val="bg1"/>
                </a:solidFill>
              </a:rPr>
              <a:t>l’adresse </a:t>
            </a:r>
            <a:r>
              <a:rPr lang="fr-FR" dirty="0" smtClean="0">
                <a:solidFill>
                  <a:schemeClr val="bg1"/>
                </a:solidFill>
              </a:rPr>
              <a:t>réelle du </a:t>
            </a:r>
            <a:r>
              <a:rPr lang="fr-FR" b="1" dirty="0" smtClean="0">
                <a:solidFill>
                  <a:srgbClr val="FF0000"/>
                </a:solidFill>
              </a:rPr>
              <a:t>serveur </a:t>
            </a:r>
            <a:r>
              <a:rPr lang="fr-FR" b="1" dirty="0" smtClean="0">
                <a:solidFill>
                  <a:srgbClr val="FF0000"/>
                </a:solidFill>
              </a:rPr>
              <a:t>principal</a:t>
            </a:r>
            <a:r>
              <a:rPr lang="fr-FR" dirty="0" smtClean="0">
                <a:solidFill>
                  <a:schemeClr val="bg1"/>
                </a:solidFill>
              </a:rPr>
              <a:t>.</a:t>
            </a:r>
          </a:p>
          <a:p>
            <a:endParaRPr lang="fr-FR" dirty="0" smtClean="0">
              <a:solidFill>
                <a:schemeClr val="bg1"/>
              </a:solidFill>
            </a:endParaRPr>
          </a:p>
          <a:p>
            <a:r>
              <a:rPr lang="fr-FR" dirty="0" smtClean="0">
                <a:solidFill>
                  <a:schemeClr val="bg1"/>
                </a:solidFill>
              </a:rPr>
              <a:t>Large </a:t>
            </a:r>
            <a:r>
              <a:rPr lang="fr-FR" b="1" dirty="0" smtClean="0">
                <a:solidFill>
                  <a:srgbClr val="FF0000"/>
                </a:solidFill>
              </a:rPr>
              <a:t>variété de cibles</a:t>
            </a:r>
            <a:r>
              <a:rPr lang="fr-FR" dirty="0" smtClean="0">
                <a:solidFill>
                  <a:schemeClr val="bg1"/>
                </a:solidFill>
              </a:rPr>
              <a:t>: Outre les cibles d'attaques traditionnelles (postes de travail), le système est capable de voler des données à partir d'appareils </a:t>
            </a:r>
            <a:r>
              <a:rPr lang="fr-FR" dirty="0" smtClean="0">
                <a:solidFill>
                  <a:schemeClr val="bg1"/>
                </a:solidFill>
              </a:rPr>
              <a:t>mobiles</a:t>
            </a:r>
            <a:r>
              <a:rPr lang="fr-FR" dirty="0" smtClean="0">
                <a:solidFill>
                  <a:schemeClr val="bg1"/>
                </a:solidFill>
              </a:rPr>
              <a:t> </a:t>
            </a:r>
            <a:r>
              <a:rPr lang="fr-FR" dirty="0" smtClean="0">
                <a:solidFill>
                  <a:schemeClr val="bg1"/>
                </a:solidFill>
              </a:rPr>
              <a:t>(</a:t>
            </a:r>
            <a:r>
              <a:rPr lang="fr-FR" b="1" dirty="0" smtClean="0">
                <a:solidFill>
                  <a:srgbClr val="FF0000"/>
                </a:solidFill>
              </a:rPr>
              <a:t>iPhone</a:t>
            </a:r>
            <a:r>
              <a:rPr lang="fr-FR" b="1" dirty="0" smtClean="0">
                <a:solidFill>
                  <a:srgbClr val="FF0000"/>
                </a:solidFill>
              </a:rPr>
              <a:t>, Nokia, Windows Mobile</a:t>
            </a:r>
            <a:r>
              <a:rPr lang="fr-FR" dirty="0" smtClean="0">
                <a:solidFill>
                  <a:schemeClr val="bg1"/>
                </a:solidFill>
              </a:rPr>
              <a:t>), </a:t>
            </a:r>
            <a:r>
              <a:rPr lang="fr-FR" dirty="0" smtClean="0">
                <a:solidFill>
                  <a:schemeClr val="bg1"/>
                </a:solidFill>
              </a:rPr>
              <a:t>d’équipements </a:t>
            </a:r>
            <a:r>
              <a:rPr lang="fr-FR" dirty="0" smtClean="0">
                <a:solidFill>
                  <a:schemeClr val="bg1"/>
                </a:solidFill>
              </a:rPr>
              <a:t>réseau d'entreprise (</a:t>
            </a:r>
            <a:r>
              <a:rPr lang="fr-FR" b="1" dirty="0" smtClean="0">
                <a:solidFill>
                  <a:srgbClr val="FF0000"/>
                </a:solidFill>
              </a:rPr>
              <a:t>Cisco</a:t>
            </a:r>
            <a:r>
              <a:rPr lang="fr-FR" dirty="0" smtClean="0">
                <a:solidFill>
                  <a:schemeClr val="bg1"/>
                </a:solidFill>
              </a:rPr>
              <a:t>), </a:t>
            </a:r>
            <a:r>
              <a:rPr lang="fr-FR" dirty="0" smtClean="0">
                <a:solidFill>
                  <a:schemeClr val="bg1"/>
                </a:solidFill>
              </a:rPr>
              <a:t>et de </a:t>
            </a:r>
            <a:r>
              <a:rPr lang="fr-FR" b="1" dirty="0" smtClean="0">
                <a:solidFill>
                  <a:srgbClr val="FF0000"/>
                </a:solidFill>
              </a:rPr>
              <a:t>disques amovibles </a:t>
            </a:r>
            <a:r>
              <a:rPr lang="fr-FR" dirty="0" smtClean="0">
                <a:solidFill>
                  <a:schemeClr val="bg1"/>
                </a:solidFill>
              </a:rPr>
              <a:t>(y compris </a:t>
            </a:r>
            <a:r>
              <a:rPr lang="fr-FR" b="1" dirty="0" smtClean="0">
                <a:solidFill>
                  <a:srgbClr val="FF0000"/>
                </a:solidFill>
              </a:rPr>
              <a:t>les données </a:t>
            </a:r>
            <a:r>
              <a:rPr lang="fr-FR" dirty="0" smtClean="0">
                <a:solidFill>
                  <a:schemeClr val="bg1"/>
                </a:solidFill>
              </a:rPr>
              <a:t>déjà</a:t>
            </a:r>
            <a:r>
              <a:rPr lang="fr-FR" b="1" dirty="0" smtClean="0">
                <a:solidFill>
                  <a:srgbClr val="FF0000"/>
                </a:solidFill>
              </a:rPr>
              <a:t> supprimées </a:t>
            </a:r>
            <a:r>
              <a:rPr lang="fr-FR" dirty="0" smtClean="0">
                <a:solidFill>
                  <a:schemeClr val="bg1"/>
                </a:solidFill>
              </a:rPr>
              <a:t>via une</a:t>
            </a:r>
            <a:r>
              <a:rPr lang="fr-FR" b="1" dirty="0" smtClean="0">
                <a:solidFill>
                  <a:srgbClr val="FF0000"/>
                </a:solidFill>
              </a:rPr>
              <a:t> procédure de récupération </a:t>
            </a:r>
            <a:r>
              <a:rPr lang="fr-FR" dirty="0" smtClean="0">
                <a:solidFill>
                  <a:schemeClr val="bg1"/>
                </a:solidFill>
              </a:rPr>
              <a:t>).</a:t>
            </a:r>
            <a:endParaRPr lang="fr-FR"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redoct.jpg"/>
          <p:cNvPicPr>
            <a:picLocks noChangeAspect="1"/>
          </p:cNvPicPr>
          <p:nvPr>
            <p:custDataLst>
              <p:tags r:id="rId1"/>
            </p:custDataLst>
          </p:nvPr>
        </p:nvPicPr>
        <p:blipFill>
          <a:blip r:embed="rId6" cstate="print"/>
          <a:stretch>
            <a:fillRect/>
          </a:stretch>
        </p:blipFill>
        <p:spPr>
          <a:xfrm>
            <a:off x="0" y="0"/>
            <a:ext cx="9144000" cy="6858000"/>
          </a:xfrm>
          <a:prstGeom prst="rect">
            <a:avLst/>
          </a:prstGeom>
        </p:spPr>
      </p:pic>
      <p:grpSp>
        <p:nvGrpSpPr>
          <p:cNvPr id="2" name="Группа 9"/>
          <p:cNvGrpSpPr/>
          <p:nvPr>
            <p:custDataLst>
              <p:tags r:id="rId2"/>
            </p:custDataLst>
          </p:nvPr>
        </p:nvGrpSpPr>
        <p:grpSpPr>
          <a:xfrm>
            <a:off x="-914400" y="370582"/>
            <a:ext cx="9372600" cy="1187648"/>
            <a:chOff x="-914400" y="370582"/>
            <a:chExt cx="9372600" cy="1187648"/>
          </a:xfrm>
        </p:grpSpPr>
        <p:pic>
          <p:nvPicPr>
            <p:cNvPr id="8" name="Рисунок 7" descr="plashka2.png"/>
            <p:cNvPicPr>
              <a:picLocks noChangeAspect="1"/>
            </p:cNvPicPr>
            <p:nvPr/>
          </p:nvPicPr>
          <p:blipFill>
            <a:blip r:embed="rId7" cstate="print"/>
            <a:stretch>
              <a:fillRect/>
            </a:stretch>
          </p:blipFill>
          <p:spPr>
            <a:xfrm>
              <a:off x="-914400" y="370582"/>
              <a:ext cx="9144000" cy="1187648"/>
            </a:xfrm>
            <a:prstGeom prst="rect">
              <a:avLst/>
            </a:prstGeom>
            <a:effectLst>
              <a:outerShdw blurRad="50800" dist="38100" dir="2700000" algn="tl" rotWithShape="0">
                <a:prstClr val="black">
                  <a:alpha val="40000"/>
                </a:prstClr>
              </a:outerShdw>
            </a:effectLst>
          </p:spPr>
        </p:pic>
        <p:sp>
          <p:nvSpPr>
            <p:cNvPr id="9" name="Заголовок 6"/>
            <p:cNvSpPr txBox="1">
              <a:spLocks/>
            </p:cNvSpPr>
            <p:nvPr/>
          </p:nvSpPr>
          <p:spPr>
            <a:xfrm>
              <a:off x="457200" y="370582"/>
              <a:ext cx="8001000" cy="1066800"/>
            </a:xfrm>
            <a:prstGeom prst="rect">
              <a:avLst/>
            </a:prstGeom>
          </p:spPr>
          <p:txBody>
            <a:bodyPr vert="horz" lIns="91440" tIns="45720" rIns="91440" bIns="45720" rtlCol="0" anchor="ctr">
              <a:normAutofit/>
            </a:bodyPr>
            <a:lstStyle/>
            <a:p>
              <a:pPr lvl="0" algn="ctr">
                <a:spcBef>
                  <a:spcPct val="0"/>
                </a:spcBef>
              </a:pPr>
              <a:r>
                <a:rPr lang="fr-FR" sz="4400" smtClean="0">
                  <a:solidFill>
                    <a:schemeClr val="bg1"/>
                  </a:solidFill>
                  <a:effectLst>
                    <a:outerShdw dist="38100" dir="4200000" algn="tl" rotWithShape="0">
                      <a:prstClr val="black">
                        <a:alpha val="35000"/>
                      </a:prstClr>
                    </a:outerShdw>
                  </a:effectLst>
                  <a:latin typeface="Franklin Gothic Demi" pitchFamily="34" charset="0"/>
                  <a:ea typeface="+mj-ea"/>
                  <a:cs typeface="+mj-cs"/>
                </a:rPr>
                <a:t>Anatomie</a:t>
              </a:r>
              <a:r>
                <a:rPr lang="fr-FR" sz="4400" smtClean="0">
                  <a:solidFill>
                    <a:schemeClr val="bg1"/>
                  </a:solidFill>
                  <a:effectLst>
                    <a:outerShdw dist="38100" dir="4200000" algn="tl" rotWithShape="0">
                      <a:prstClr val="black">
                        <a:alpha val="35000"/>
                      </a:prstClr>
                    </a:outerShdw>
                  </a:effectLst>
                  <a:latin typeface="Franklin Gothic Demi" pitchFamily="34" charset="0"/>
                  <a:ea typeface="+mj-ea"/>
                  <a:cs typeface="+mj-cs"/>
                </a:rPr>
                <a:t> d’une </a:t>
              </a:r>
              <a:r>
                <a:rPr lang="fr-FR" sz="4400" smtClean="0">
                  <a:solidFill>
                    <a:schemeClr val="bg1"/>
                  </a:solidFill>
                  <a:effectLst>
                    <a:outerShdw dist="38100" dir="4200000" algn="tl" rotWithShape="0">
                      <a:prstClr val="black">
                        <a:alpha val="35000"/>
                      </a:prstClr>
                    </a:outerShdw>
                  </a:effectLst>
                  <a:latin typeface="Franklin Gothic Demi" pitchFamily="34" charset="0"/>
                  <a:ea typeface="+mj-ea"/>
                  <a:cs typeface="+mj-cs"/>
                </a:rPr>
                <a:t>attaque</a:t>
              </a:r>
              <a:endParaRPr lang="fr-FR" sz="4400" smtClean="0">
                <a:solidFill>
                  <a:schemeClr val="bg1"/>
                </a:solidFill>
                <a:effectLst>
                  <a:outerShdw dist="38100" dir="4200000" algn="tl" rotWithShape="0">
                    <a:prstClr val="black">
                      <a:alpha val="35000"/>
                    </a:prstClr>
                  </a:outerShdw>
                </a:effectLst>
                <a:latin typeface="Franklin Gothic Demi" pitchFamily="34" charset="0"/>
                <a:ea typeface="+mj-ea"/>
                <a:cs typeface="+mj-cs"/>
              </a:endParaRPr>
            </a:p>
          </p:txBody>
        </p:sp>
      </p:grpSp>
      <p:pic>
        <p:nvPicPr>
          <p:cNvPr id="12" name="Рисунок 11" descr="sub.png"/>
          <p:cNvPicPr>
            <a:picLocks noChangeAspect="1"/>
          </p:cNvPicPr>
          <p:nvPr>
            <p:custDataLst>
              <p:tags r:id="rId3"/>
            </p:custDataLst>
          </p:nvPr>
        </p:nvPicPr>
        <p:blipFill>
          <a:blip r:embed="rId8" cstate="print"/>
          <a:stretch>
            <a:fillRect/>
          </a:stretch>
        </p:blipFill>
        <p:spPr>
          <a:xfrm>
            <a:off x="5943600" y="4800600"/>
            <a:ext cx="2886075" cy="1799682"/>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dirty="0" smtClean="0">
                <a:solidFill>
                  <a:schemeClr val="bg1"/>
                </a:solidFill>
              </a:rPr>
              <a:t>Anatomie d'une attaque</a:t>
            </a:r>
            <a:endParaRPr lang="fr-FR" dirty="0">
              <a:solidFill>
                <a:schemeClr val="bg1"/>
              </a:solidFill>
            </a:endParaRPr>
          </a:p>
        </p:txBody>
      </p:sp>
      <p:sp>
        <p:nvSpPr>
          <p:cNvPr id="3" name="Espace réservé du contenu 2"/>
          <p:cNvSpPr>
            <a:spLocks noGrp="1"/>
          </p:cNvSpPr>
          <p:nvPr>
            <p:ph idx="1"/>
            <p:custDataLst>
              <p:tags r:id="rId2"/>
            </p:custDataLst>
          </p:nvPr>
        </p:nvSpPr>
        <p:spPr/>
        <p:txBody>
          <a:bodyPr>
            <a:normAutofit/>
          </a:bodyPr>
          <a:lstStyle/>
          <a:p>
            <a:r>
              <a:rPr lang="fr-FR" dirty="0" smtClean="0">
                <a:solidFill>
                  <a:schemeClr val="bg1"/>
                </a:solidFill>
              </a:rPr>
              <a:t>Ces attaques utilisent un scénario classique d'attaques ciblées, composé de deux grandes étapes:</a:t>
            </a:r>
          </a:p>
          <a:p>
            <a:pPr lvl="1"/>
            <a:r>
              <a:rPr lang="fr-FR" dirty="0" smtClean="0">
                <a:solidFill>
                  <a:schemeClr val="bg1"/>
                </a:solidFill>
              </a:rPr>
              <a:t>L'infection initiale</a:t>
            </a:r>
          </a:p>
          <a:p>
            <a:pPr lvl="1"/>
            <a:r>
              <a:rPr lang="fr-FR" dirty="0" smtClean="0">
                <a:solidFill>
                  <a:schemeClr val="bg1"/>
                </a:solidFill>
              </a:rPr>
              <a:t>Des modules supplémentaires déployés pour la </a:t>
            </a:r>
            <a:r>
              <a:rPr lang="fr-FR" dirty="0" smtClean="0">
                <a:solidFill>
                  <a:schemeClr val="bg1"/>
                </a:solidFill>
              </a:rPr>
              <a:t>collecte d’information</a:t>
            </a:r>
            <a:endParaRPr lang="fr-FR"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dirty="0" smtClean="0">
                <a:solidFill>
                  <a:schemeClr val="bg1"/>
                </a:solidFill>
              </a:rPr>
              <a:t>Première Etape</a:t>
            </a:r>
            <a:endParaRPr lang="fr-FR" dirty="0">
              <a:solidFill>
                <a:schemeClr val="bg1"/>
              </a:solidFill>
            </a:endParaRPr>
          </a:p>
        </p:txBody>
      </p:sp>
      <p:sp>
        <p:nvSpPr>
          <p:cNvPr id="3" name="Espace réservé du contenu 2"/>
          <p:cNvSpPr>
            <a:spLocks noGrp="1"/>
          </p:cNvSpPr>
          <p:nvPr>
            <p:ph idx="1"/>
            <p:custDataLst>
              <p:tags r:id="rId2"/>
            </p:custDataLst>
          </p:nvPr>
        </p:nvSpPr>
        <p:spPr/>
        <p:txBody>
          <a:bodyPr>
            <a:normAutofit fontScale="77500" lnSpcReduction="20000"/>
          </a:bodyPr>
          <a:lstStyle/>
          <a:p>
            <a:r>
              <a:rPr lang="fr-FR" dirty="0" smtClean="0">
                <a:solidFill>
                  <a:schemeClr val="bg1"/>
                </a:solidFill>
              </a:rPr>
              <a:t>L’infection de systèmes lors d’une attaque passe par l’envoi aux victimes d’un e-mail ciblé de type «</a:t>
            </a:r>
            <a:r>
              <a:rPr lang="fr-FR" dirty="0" err="1" smtClean="0">
                <a:solidFill>
                  <a:schemeClr val="bg1"/>
                </a:solidFill>
              </a:rPr>
              <a:t>spear</a:t>
            </a:r>
            <a:r>
              <a:rPr lang="fr-FR" dirty="0" smtClean="0">
                <a:solidFill>
                  <a:schemeClr val="bg1"/>
                </a:solidFill>
              </a:rPr>
              <a:t> </a:t>
            </a:r>
            <a:r>
              <a:rPr lang="fr-FR" dirty="0" err="1" smtClean="0">
                <a:solidFill>
                  <a:schemeClr val="bg1"/>
                </a:solidFill>
              </a:rPr>
              <a:t>phishing</a:t>
            </a:r>
            <a:r>
              <a:rPr lang="fr-FR" dirty="0" smtClean="0">
                <a:solidFill>
                  <a:schemeClr val="bg1"/>
                </a:solidFill>
              </a:rPr>
              <a:t>» (harponnage) contenant un </a:t>
            </a:r>
            <a:r>
              <a:rPr lang="fr-FR" dirty="0" smtClean="0">
                <a:solidFill>
                  <a:schemeClr val="bg1"/>
                </a:solidFill>
              </a:rPr>
              <a:t>document piégé</a:t>
            </a:r>
          </a:p>
          <a:p>
            <a:r>
              <a:rPr lang="fr-FR" dirty="0" smtClean="0">
                <a:solidFill>
                  <a:schemeClr val="bg1"/>
                </a:solidFill>
              </a:rPr>
              <a:t>L’e-mail </a:t>
            </a:r>
            <a:r>
              <a:rPr lang="fr-FR" dirty="0" smtClean="0">
                <a:solidFill>
                  <a:schemeClr val="bg1"/>
                </a:solidFill>
              </a:rPr>
              <a:t>malveillant exploite spécifiquement des failles de sécurité dans Microsoft </a:t>
            </a:r>
            <a:r>
              <a:rPr lang="fr-FR" dirty="0" smtClean="0">
                <a:solidFill>
                  <a:schemeClr val="bg1"/>
                </a:solidFill>
              </a:rPr>
              <a:t>Word </a:t>
            </a:r>
            <a:r>
              <a:rPr lang="fr-FR" dirty="0" smtClean="0">
                <a:solidFill>
                  <a:schemeClr val="bg1"/>
                </a:solidFill>
              </a:rPr>
              <a:t>et </a:t>
            </a:r>
            <a:r>
              <a:rPr lang="fr-FR" dirty="0" smtClean="0">
                <a:solidFill>
                  <a:schemeClr val="bg1"/>
                </a:solidFill>
              </a:rPr>
              <a:t>Excel.</a:t>
            </a:r>
          </a:p>
          <a:p>
            <a:r>
              <a:rPr lang="fr-FR" dirty="0" smtClean="0">
                <a:solidFill>
                  <a:schemeClr val="bg1"/>
                </a:solidFill>
              </a:rPr>
              <a:t>Sur la </a:t>
            </a:r>
            <a:r>
              <a:rPr lang="fr-FR" dirty="0" smtClean="0">
                <a:solidFill>
                  <a:schemeClr val="bg1"/>
                </a:solidFill>
              </a:rPr>
              <a:t>base de preuves indirectes, nous savons que les e-mails </a:t>
            </a:r>
            <a:r>
              <a:rPr lang="fr-FR" dirty="0" smtClean="0">
                <a:solidFill>
                  <a:schemeClr val="bg1"/>
                </a:solidFill>
              </a:rPr>
              <a:t>ont été envoyés </a:t>
            </a:r>
            <a:r>
              <a:rPr lang="fr-FR" dirty="0" smtClean="0">
                <a:solidFill>
                  <a:schemeClr val="bg1"/>
                </a:solidFill>
              </a:rPr>
              <a:t>en utilisant l'une des méthodes suivantes:</a:t>
            </a:r>
          </a:p>
          <a:p>
            <a:endParaRPr lang="fr-FR" dirty="0" smtClean="0">
              <a:solidFill>
                <a:schemeClr val="bg1"/>
              </a:solidFill>
            </a:endParaRPr>
          </a:p>
          <a:p>
            <a:pPr lvl="1"/>
            <a:r>
              <a:rPr lang="fr-FR" dirty="0" smtClean="0">
                <a:solidFill>
                  <a:schemeClr val="bg1"/>
                </a:solidFill>
              </a:rPr>
              <a:t>Utilisation </a:t>
            </a:r>
            <a:r>
              <a:rPr lang="fr-FR" dirty="0" smtClean="0">
                <a:solidFill>
                  <a:schemeClr val="bg1"/>
                </a:solidFill>
              </a:rPr>
              <a:t>d’une boîte e-mail anonyme </a:t>
            </a:r>
            <a:r>
              <a:rPr lang="fr-FR" dirty="0" smtClean="0">
                <a:solidFill>
                  <a:schemeClr val="bg1"/>
                </a:solidFill>
              </a:rPr>
              <a:t>d'un fournisseur de service de messagerie public gratuit</a:t>
            </a:r>
          </a:p>
          <a:p>
            <a:pPr lvl="1"/>
            <a:r>
              <a:rPr lang="fr-FR" dirty="0" smtClean="0">
                <a:solidFill>
                  <a:schemeClr val="bg1"/>
                </a:solidFill>
              </a:rPr>
              <a:t>Utilisation de boîtes aux lettres d'organisations déjà infectées</a:t>
            </a:r>
            <a:endParaRPr lang="fr-FR"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dirty="0" smtClean="0">
                <a:solidFill>
                  <a:schemeClr val="bg1"/>
                </a:solidFill>
              </a:rPr>
              <a:t>Première Etape</a:t>
            </a:r>
            <a:endParaRPr lang="fr-FR" dirty="0">
              <a:solidFill>
                <a:schemeClr val="bg1"/>
              </a:solidFill>
            </a:endParaRPr>
          </a:p>
        </p:txBody>
      </p:sp>
      <p:pic>
        <p:nvPicPr>
          <p:cNvPr id="1026" name="Picture 2" descr="http://www.securelist.com/en/images/vlill/red_october_1.jpg"/>
          <p:cNvPicPr>
            <a:picLocks noChangeAspect="1" noChangeArrowheads="1"/>
          </p:cNvPicPr>
          <p:nvPr>
            <p:custDataLst>
              <p:tags r:id="rId2"/>
            </p:custDataLst>
          </p:nvPr>
        </p:nvPicPr>
        <p:blipFill>
          <a:blip r:embed="rId4"/>
          <a:srcRect/>
          <a:stretch>
            <a:fillRect/>
          </a:stretch>
        </p:blipFill>
        <p:spPr bwMode="auto">
          <a:xfrm>
            <a:off x="2357422" y="1214422"/>
            <a:ext cx="5219700" cy="543877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dirty="0" smtClean="0">
                <a:solidFill>
                  <a:schemeClr val="bg1"/>
                </a:solidFill>
              </a:rPr>
              <a:t>Première Etape</a:t>
            </a:r>
            <a:endParaRPr lang="fr-FR" dirty="0">
              <a:solidFill>
                <a:schemeClr val="bg1"/>
              </a:solidFill>
            </a:endParaRPr>
          </a:p>
        </p:txBody>
      </p:sp>
      <p:sp>
        <p:nvSpPr>
          <p:cNvPr id="3" name="Espace réservé du contenu 2"/>
          <p:cNvSpPr>
            <a:spLocks noGrp="1"/>
          </p:cNvSpPr>
          <p:nvPr>
            <p:ph idx="1"/>
            <p:custDataLst>
              <p:tags r:id="rId2"/>
            </p:custDataLst>
          </p:nvPr>
        </p:nvSpPr>
        <p:spPr/>
        <p:txBody>
          <a:bodyPr>
            <a:normAutofit lnSpcReduction="10000"/>
          </a:bodyPr>
          <a:lstStyle/>
          <a:p>
            <a:r>
              <a:rPr lang="fr-FR" dirty="0" smtClean="0">
                <a:solidFill>
                  <a:schemeClr val="bg1"/>
                </a:solidFill>
              </a:rPr>
              <a:t>Nous avons observé l'utilisation d'au moins trois exploits différents pour les vulnérabilités déjà connues: </a:t>
            </a:r>
            <a:r>
              <a:rPr lang="fr-FR" dirty="0" smtClean="0">
                <a:solidFill>
                  <a:srgbClr val="FF0000"/>
                </a:solidFill>
              </a:rPr>
              <a:t>CVE-2009-3129 (MS Excel)</a:t>
            </a:r>
            <a:r>
              <a:rPr lang="fr-FR" dirty="0" smtClean="0">
                <a:solidFill>
                  <a:schemeClr val="bg1"/>
                </a:solidFill>
              </a:rPr>
              <a:t>, </a:t>
            </a:r>
            <a:r>
              <a:rPr lang="fr-FR" dirty="0" smtClean="0">
                <a:solidFill>
                  <a:srgbClr val="FF0000"/>
                </a:solidFill>
              </a:rPr>
              <a:t>CVE-2010-3333 (MS Word)</a:t>
            </a:r>
            <a:r>
              <a:rPr lang="fr-FR" dirty="0" smtClean="0">
                <a:solidFill>
                  <a:schemeClr val="bg1"/>
                </a:solidFill>
              </a:rPr>
              <a:t> et </a:t>
            </a:r>
            <a:r>
              <a:rPr lang="fr-FR" dirty="0" smtClean="0">
                <a:solidFill>
                  <a:srgbClr val="FF0000"/>
                </a:solidFill>
              </a:rPr>
              <a:t>CVE-2012-0158 (MS Word)</a:t>
            </a:r>
            <a:r>
              <a:rPr lang="fr-FR" dirty="0" smtClean="0">
                <a:solidFill>
                  <a:schemeClr val="bg1"/>
                </a:solidFill>
              </a:rPr>
              <a:t>. </a:t>
            </a:r>
            <a:endParaRPr lang="fr-FR" dirty="0" smtClean="0">
              <a:solidFill>
                <a:schemeClr val="bg1"/>
              </a:solidFill>
            </a:endParaRPr>
          </a:p>
          <a:p>
            <a:r>
              <a:rPr lang="fr-FR" dirty="0" smtClean="0">
                <a:solidFill>
                  <a:schemeClr val="bg1"/>
                </a:solidFill>
              </a:rPr>
              <a:t>Les </a:t>
            </a:r>
            <a:r>
              <a:rPr lang="fr-FR" dirty="0" smtClean="0">
                <a:solidFill>
                  <a:schemeClr val="bg1"/>
                </a:solidFill>
              </a:rPr>
              <a:t>premières attaques qui ont utilisé l'exploit pour </a:t>
            </a:r>
            <a:r>
              <a:rPr lang="fr-FR" dirty="0" smtClean="0">
                <a:solidFill>
                  <a:srgbClr val="FF0000"/>
                </a:solidFill>
              </a:rPr>
              <a:t>MS Excel </a:t>
            </a:r>
            <a:r>
              <a:rPr lang="fr-FR" dirty="0" smtClean="0">
                <a:solidFill>
                  <a:schemeClr val="bg1"/>
                </a:solidFill>
              </a:rPr>
              <a:t>ont commencé en </a:t>
            </a:r>
            <a:r>
              <a:rPr lang="fr-FR" dirty="0" smtClean="0">
                <a:solidFill>
                  <a:srgbClr val="FF0000"/>
                </a:solidFill>
              </a:rPr>
              <a:t>2010</a:t>
            </a:r>
            <a:r>
              <a:rPr lang="fr-FR" dirty="0" smtClean="0">
                <a:solidFill>
                  <a:schemeClr val="bg1"/>
                </a:solidFill>
              </a:rPr>
              <a:t>, alors que les attaques ciblant les vulnérabilités de </a:t>
            </a:r>
            <a:r>
              <a:rPr lang="fr-FR" dirty="0" smtClean="0">
                <a:solidFill>
                  <a:srgbClr val="FF0000"/>
                </a:solidFill>
              </a:rPr>
              <a:t>MS Word</a:t>
            </a:r>
            <a:r>
              <a:rPr lang="fr-FR" dirty="0" smtClean="0">
                <a:solidFill>
                  <a:schemeClr val="bg1"/>
                </a:solidFill>
              </a:rPr>
              <a:t> sont apparus à </a:t>
            </a:r>
            <a:r>
              <a:rPr lang="fr-FR" dirty="0" smtClean="0">
                <a:solidFill>
                  <a:srgbClr val="FF0000"/>
                </a:solidFill>
              </a:rPr>
              <a:t>l'été 2012</a:t>
            </a:r>
            <a:r>
              <a:rPr lang="fr-FR" dirty="0" smtClean="0">
                <a:solidFill>
                  <a:schemeClr val="bg1"/>
                </a:solidFill>
              </a:rPr>
              <a:t>.</a:t>
            </a:r>
            <a:endParaRPr lang="fr-FR"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dirty="0" smtClean="0">
                <a:solidFill>
                  <a:schemeClr val="bg1"/>
                </a:solidFill>
              </a:rPr>
              <a:t>Première Etape</a:t>
            </a:r>
            <a:endParaRPr lang="fr-FR" dirty="0">
              <a:solidFill>
                <a:schemeClr val="bg1"/>
              </a:solidFill>
            </a:endParaRPr>
          </a:p>
        </p:txBody>
      </p:sp>
      <p:sp>
        <p:nvSpPr>
          <p:cNvPr id="3" name="Espace réservé du contenu 2"/>
          <p:cNvSpPr>
            <a:spLocks noGrp="1"/>
          </p:cNvSpPr>
          <p:nvPr>
            <p:ph idx="1"/>
            <p:custDataLst>
              <p:tags r:id="rId2"/>
            </p:custDataLst>
          </p:nvPr>
        </p:nvSpPr>
        <p:spPr/>
        <p:txBody>
          <a:bodyPr>
            <a:normAutofit/>
          </a:bodyPr>
          <a:lstStyle/>
          <a:p>
            <a:r>
              <a:rPr lang="fr-FR" dirty="0" smtClean="0">
                <a:solidFill>
                  <a:schemeClr val="bg1"/>
                </a:solidFill>
              </a:rPr>
              <a:t>Fait notable: </a:t>
            </a:r>
            <a:r>
              <a:rPr lang="fr-FR" dirty="0" smtClean="0">
                <a:solidFill>
                  <a:schemeClr val="bg1"/>
                </a:solidFill>
              </a:rPr>
              <a:t>les assaillants ont utilisé </a:t>
            </a:r>
            <a:r>
              <a:rPr lang="fr-FR" dirty="0" smtClean="0">
                <a:solidFill>
                  <a:schemeClr val="bg1"/>
                </a:solidFill>
              </a:rPr>
              <a:t>des </a:t>
            </a:r>
            <a:r>
              <a:rPr lang="fr-FR" dirty="0" smtClean="0">
                <a:solidFill>
                  <a:srgbClr val="FF0000"/>
                </a:solidFill>
              </a:rPr>
              <a:t>exploits</a:t>
            </a:r>
            <a:r>
              <a:rPr lang="fr-FR" dirty="0" smtClean="0">
                <a:solidFill>
                  <a:schemeClr val="bg1"/>
                </a:solidFill>
              </a:rPr>
              <a:t> qui ont été rendus </a:t>
            </a:r>
            <a:r>
              <a:rPr lang="fr-FR" dirty="0" smtClean="0">
                <a:solidFill>
                  <a:srgbClr val="FF0000"/>
                </a:solidFill>
              </a:rPr>
              <a:t>publics</a:t>
            </a:r>
            <a:r>
              <a:rPr lang="fr-FR" dirty="0" smtClean="0">
                <a:solidFill>
                  <a:schemeClr val="bg1"/>
                </a:solidFill>
              </a:rPr>
              <a:t> </a:t>
            </a:r>
            <a:r>
              <a:rPr lang="fr-FR" dirty="0" smtClean="0">
                <a:solidFill>
                  <a:schemeClr val="bg1"/>
                </a:solidFill>
              </a:rPr>
              <a:t>et sont originaires d'une campagne </a:t>
            </a:r>
            <a:r>
              <a:rPr lang="fr-FR" dirty="0" smtClean="0">
                <a:solidFill>
                  <a:srgbClr val="FF0000"/>
                </a:solidFill>
              </a:rPr>
              <a:t>d'attaques ciblées </a:t>
            </a:r>
            <a:r>
              <a:rPr lang="fr-FR" dirty="0" smtClean="0">
                <a:solidFill>
                  <a:srgbClr val="FF0000"/>
                </a:solidFill>
              </a:rPr>
              <a:t>d'origine </a:t>
            </a:r>
            <a:r>
              <a:rPr lang="fr-FR" dirty="0" smtClean="0">
                <a:solidFill>
                  <a:srgbClr val="FF0000"/>
                </a:solidFill>
              </a:rPr>
              <a:t>chinoise</a:t>
            </a:r>
            <a:r>
              <a:rPr lang="fr-FR" dirty="0" smtClean="0">
                <a:solidFill>
                  <a:schemeClr val="bg1"/>
                </a:solidFill>
              </a:rPr>
              <a:t>.</a:t>
            </a:r>
          </a:p>
          <a:p>
            <a:r>
              <a:rPr lang="fr-FR" dirty="0" smtClean="0">
                <a:solidFill>
                  <a:schemeClr val="bg1"/>
                </a:solidFill>
              </a:rPr>
              <a:t>La </a:t>
            </a:r>
            <a:r>
              <a:rPr lang="fr-FR" dirty="0" smtClean="0">
                <a:solidFill>
                  <a:schemeClr val="bg1"/>
                </a:solidFill>
              </a:rPr>
              <a:t>seule chose qui a changé, c'est l'exécutable qui a été incorporé dans le document, </a:t>
            </a:r>
            <a:r>
              <a:rPr lang="fr-FR" dirty="0" smtClean="0">
                <a:solidFill>
                  <a:srgbClr val="FF0000"/>
                </a:solidFill>
              </a:rPr>
              <a:t>remplacé</a:t>
            </a:r>
            <a:r>
              <a:rPr lang="fr-FR" dirty="0" smtClean="0">
                <a:solidFill>
                  <a:schemeClr val="bg1"/>
                </a:solidFill>
              </a:rPr>
              <a:t> </a:t>
            </a:r>
            <a:r>
              <a:rPr lang="fr-FR" dirty="0" smtClean="0">
                <a:solidFill>
                  <a:schemeClr val="bg1"/>
                </a:solidFill>
              </a:rPr>
              <a:t>par </a:t>
            </a:r>
            <a:r>
              <a:rPr lang="fr-FR" dirty="0" smtClean="0">
                <a:solidFill>
                  <a:srgbClr val="FF0000"/>
                </a:solidFill>
              </a:rPr>
              <a:t>leur propre code</a:t>
            </a:r>
            <a:r>
              <a:rPr lang="fr-FR" dirty="0" smtClean="0">
                <a:solidFill>
                  <a:schemeClr val="bg1"/>
                </a:solidFill>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FR" dirty="0" smtClean="0">
                <a:solidFill>
                  <a:schemeClr val="bg1"/>
                </a:solidFill>
              </a:rPr>
              <a:t>Exploits </a:t>
            </a:r>
            <a:r>
              <a:rPr lang="fr-FR" dirty="0" smtClean="0">
                <a:solidFill>
                  <a:schemeClr val="bg1"/>
                </a:solidFill>
              </a:rPr>
              <a:t>– Origine </a:t>
            </a:r>
            <a:r>
              <a:rPr lang="fr-FR" dirty="0" smtClean="0">
                <a:solidFill>
                  <a:schemeClr val="bg1"/>
                </a:solidFill>
              </a:rPr>
              <a:t>chinoise</a:t>
            </a:r>
            <a:endParaRPr lang="fr-FR" dirty="0">
              <a:solidFill>
                <a:schemeClr val="bg1"/>
              </a:solidFill>
            </a:endParaRPr>
          </a:p>
        </p:txBody>
      </p:sp>
      <p:sp>
        <p:nvSpPr>
          <p:cNvPr id="1026" name="Rectangle 2"/>
          <p:cNvSpPr>
            <a:spLocks noChangeArrowheads="1"/>
          </p:cNvSpPr>
          <p:nvPr>
            <p:custDataLst>
              <p:tags r:id="rId2"/>
            </p:custDataLst>
          </p:nvPr>
        </p:nvSpPr>
        <p:spPr bwMode="auto">
          <a:xfrm>
            <a:off x="611560" y="1721851"/>
            <a:ext cx="8136904"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bg1"/>
                </a:solidFill>
                <a:effectLst/>
                <a:latin typeface="Lucida Console" pitchFamily="49" charset="0"/>
                <a:ea typeface="Calibri" pitchFamily="34" charset="0"/>
                <a:cs typeface="Times New Roman" pitchFamily="18" charset="0"/>
              </a:rPr>
              <a:t>EXIF METADATA</a:t>
            </a:r>
            <a:endParaRPr kumimoji="0" lang="fr-FR" sz="900" b="1" i="0" u="none" strike="noStrike" cap="none" normalizeH="0" baseline="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bg1"/>
                </a:solidFill>
                <a:effectLst/>
                <a:latin typeface="Lucida Console" pitchFamily="49" charset="0"/>
                <a:ea typeface="Calibri" pitchFamily="34" charset="0"/>
                <a:cs typeface="Times New Roman" pitchFamily="18" charset="0"/>
              </a:rPr>
              <a:t>=============</a:t>
            </a:r>
            <a:endParaRPr kumimoji="0" lang="fr-FR" sz="900" b="1" i="0" u="none" strike="noStrike" cap="none" normalizeH="0" baseline="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bg1"/>
                </a:solidFill>
                <a:effectLst/>
                <a:latin typeface="Lucida Console" pitchFamily="49" charset="0"/>
                <a:ea typeface="Calibri" pitchFamily="34" charset="0"/>
                <a:cs typeface="Times New Roman" pitchFamily="18" charset="0"/>
              </a:rPr>
              <a:t>MIMEType                  : application/vnd.ms-excel</a:t>
            </a:r>
            <a:endParaRPr kumimoji="0" lang="fr-FR" sz="900" b="1" i="0" u="none" strike="noStrike" cap="none" normalizeH="0" baseline="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bg1"/>
                </a:solidFill>
                <a:effectLst/>
                <a:latin typeface="Lucida Console" pitchFamily="49" charset="0"/>
                <a:ea typeface="Calibri" pitchFamily="34" charset="0"/>
                <a:cs typeface="Times New Roman" pitchFamily="18" charset="0"/>
              </a:rPr>
              <a:t>Company                   : </a:t>
            </a:r>
            <a:endParaRPr kumimoji="0" lang="fr-FR" sz="900" b="1" i="0" u="none" strike="noStrike" cap="none" normalizeH="0" baseline="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bg1"/>
                </a:solidFill>
                <a:effectLst/>
                <a:latin typeface="Lucida Console" pitchFamily="49" charset="0"/>
                <a:ea typeface="Calibri" pitchFamily="34" charset="0"/>
                <a:cs typeface="Times New Roman" pitchFamily="18" charset="0"/>
              </a:rPr>
              <a:t>ModifyDate                : </a:t>
            </a:r>
            <a:r>
              <a:rPr kumimoji="0" lang="fr-FR" sz="1600" b="1" i="0" u="none" strike="noStrike" cap="none" normalizeH="0" baseline="0" smtClean="0">
                <a:ln>
                  <a:noFill/>
                </a:ln>
                <a:solidFill>
                  <a:srgbClr val="FF0000"/>
                </a:solidFill>
                <a:effectLst/>
                <a:latin typeface="Lucida Console" pitchFamily="49" charset="0"/>
                <a:ea typeface="Calibri" pitchFamily="34" charset="0"/>
                <a:cs typeface="Times New Roman" pitchFamily="18" charset="0"/>
              </a:rPr>
              <a:t>2009:11:26 03:35:15</a:t>
            </a:r>
            <a:endParaRPr kumimoji="0" lang="fr-FR" sz="900" b="1" i="0" u="none" strike="noStrike" cap="none" normalizeH="0" baseline="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bg1"/>
                </a:solidFill>
                <a:effectLst/>
                <a:latin typeface="Lucida Console" pitchFamily="49" charset="0"/>
                <a:ea typeface="Calibri" pitchFamily="34" charset="0"/>
                <a:cs typeface="Times New Roman" pitchFamily="18" charset="0"/>
              </a:rPr>
              <a:t>TitleOfParts              : Sheet1</a:t>
            </a:r>
            <a:endParaRPr kumimoji="0" lang="fr-FR" sz="900" b="1" i="0" u="none" strike="noStrike" cap="none" normalizeH="0" baseline="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bg1"/>
                </a:solidFill>
                <a:effectLst/>
                <a:latin typeface="Lucida Console" pitchFamily="49" charset="0"/>
                <a:ea typeface="Calibri" pitchFamily="34" charset="0"/>
                <a:cs typeface="Times New Roman" pitchFamily="18" charset="0"/>
              </a:rPr>
              <a:t>Author                    : </a:t>
            </a:r>
            <a:endParaRPr kumimoji="0" lang="fr-FR" sz="900" b="1" i="0" u="none" strike="noStrike" cap="none" normalizeH="0" baseline="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bg1"/>
                </a:solidFill>
                <a:effectLst/>
                <a:latin typeface="Lucida Console" pitchFamily="49" charset="0"/>
                <a:ea typeface="Calibri" pitchFamily="34" charset="0"/>
                <a:cs typeface="Times New Roman" pitchFamily="18" charset="0"/>
              </a:rPr>
              <a:t>CodePage                  : </a:t>
            </a:r>
            <a:r>
              <a:rPr kumimoji="0" lang="fr-FR" sz="1600" b="1" i="0" u="none" strike="noStrike" cap="none" normalizeH="0" baseline="0" smtClean="0">
                <a:ln>
                  <a:noFill/>
                </a:ln>
                <a:solidFill>
                  <a:srgbClr val="FF0000"/>
                </a:solidFill>
                <a:effectLst/>
                <a:latin typeface="Lucida Console" pitchFamily="49" charset="0"/>
                <a:ea typeface="Calibri" pitchFamily="34" charset="0"/>
                <a:cs typeface="Times New Roman" pitchFamily="18" charset="0"/>
              </a:rPr>
              <a:t>Windows Simplified Chinese (PRC, Singapore)</a:t>
            </a:r>
            <a:endParaRPr kumimoji="0" lang="fr-FR" sz="900" b="1" i="0" u="none" strike="noStrike" cap="none" normalizeH="0" baseline="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bg1"/>
                </a:solidFill>
                <a:effectLst/>
                <a:latin typeface="Lucida Console" pitchFamily="49" charset="0"/>
                <a:ea typeface="Calibri" pitchFamily="34" charset="0"/>
                <a:cs typeface="Times New Roman" pitchFamily="18" charset="0"/>
              </a:rPr>
              <a:t>Title                     :    </a:t>
            </a:r>
            <a:endParaRPr kumimoji="0" lang="fr-FR" sz="900" b="1" i="0" u="none" strike="noStrike" cap="none" normalizeH="0" baseline="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bg1"/>
                </a:solidFill>
                <a:effectLst/>
                <a:latin typeface="Lucida Console" pitchFamily="49" charset="0"/>
                <a:ea typeface="Calibri" pitchFamily="34" charset="0"/>
                <a:cs typeface="Times New Roman" pitchFamily="18" charset="0"/>
              </a:rPr>
              <a:t>AppVersion                : 11.9999</a:t>
            </a:r>
            <a:endParaRPr kumimoji="0" lang="fr-FR" sz="900" b="1" i="0" u="none" strike="noStrike" cap="none" normalizeH="0" baseline="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bg1"/>
                </a:solidFill>
                <a:effectLst/>
                <a:latin typeface="Lucida Console" pitchFamily="49" charset="0"/>
                <a:ea typeface="Calibri" pitchFamily="34" charset="0"/>
                <a:cs typeface="Times New Roman" pitchFamily="18" charset="0"/>
              </a:rPr>
              <a:t>LastModifiedBy            : qq</a:t>
            </a:r>
            <a:endParaRPr kumimoji="0" lang="fr-FR" sz="900" b="1" i="0" u="none" strike="noStrike" cap="none" normalizeH="0" baseline="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bg1"/>
                </a:solidFill>
                <a:effectLst/>
                <a:latin typeface="Lucida Console" pitchFamily="49" charset="0"/>
                <a:ea typeface="Calibri" pitchFamily="34" charset="0"/>
                <a:cs typeface="Times New Roman" pitchFamily="18" charset="0"/>
              </a:rPr>
              <a:t>HeadingPairs              : ??????, 1</a:t>
            </a:r>
            <a:endParaRPr kumimoji="0" lang="fr-FR" sz="900" b="1" i="0" u="none" strike="noStrike" cap="none" normalizeH="0" baseline="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bg1"/>
                </a:solidFill>
                <a:effectLst/>
                <a:latin typeface="Lucida Console" pitchFamily="49" charset="0"/>
                <a:ea typeface="Calibri" pitchFamily="34" charset="0"/>
                <a:cs typeface="Times New Roman" pitchFamily="18" charset="0"/>
              </a:rPr>
              <a:t>HyperlinksChanged         : No</a:t>
            </a:r>
            <a:endParaRPr kumimoji="0" lang="fr-FR" sz="900" b="1" i="0" u="none" strike="noStrike" cap="none" normalizeH="0" baseline="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bg1"/>
                </a:solidFill>
                <a:effectLst/>
                <a:latin typeface="Lucida Console" pitchFamily="49" charset="0"/>
                <a:ea typeface="Calibri" pitchFamily="34" charset="0"/>
                <a:cs typeface="Times New Roman" pitchFamily="18" charset="0"/>
              </a:rPr>
              <a:t>CreateDate                : 1996:12:17 01:32:42</a:t>
            </a:r>
            <a:endParaRPr kumimoji="0" lang="fr-FR" sz="900" b="1" i="0" u="none" strike="noStrike" cap="none" normalizeH="0" baseline="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bg1"/>
                </a:solidFill>
                <a:effectLst/>
                <a:latin typeface="Lucida Console" pitchFamily="49" charset="0"/>
                <a:ea typeface="Calibri" pitchFamily="34" charset="0"/>
                <a:cs typeface="Times New Roman" pitchFamily="18" charset="0"/>
              </a:rPr>
              <a:t>FileType                  : XLS</a:t>
            </a:r>
            <a:endParaRPr kumimoji="0" lang="fr-FR" sz="900" b="1" i="0" u="none" strike="noStrike" cap="none" normalizeH="0" baseline="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600" b="1" i="0" u="none" strike="noStrike" cap="none" normalizeH="0" baseline="0" smtClean="0">
                <a:ln>
                  <a:noFill/>
                </a:ln>
                <a:solidFill>
                  <a:schemeClr val="bg1"/>
                </a:solidFill>
                <a:effectLst/>
                <a:latin typeface="Lucida Console" pitchFamily="49" charset="0"/>
                <a:ea typeface="Calibri" pitchFamily="34" charset="0"/>
                <a:cs typeface="Times New Roman" pitchFamily="18" charset="0"/>
              </a:rPr>
              <a:t>Software                  : Microsoft Excel</a:t>
            </a:r>
            <a:endParaRPr kumimoji="0" lang="fr-FR" sz="2800" b="1" i="0" u="none" strike="noStrike" cap="none" normalizeH="0" baseline="0" smtClean="0">
              <a:ln>
                <a:noFill/>
              </a:ln>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xmlns="" val="1495188206"/>
      </p:ext>
    </p:extLst>
  </p:cSld>
  <p:clrMapOvr>
    <a:masterClrMapping/>
  </p:clrMapOvr>
  <p:transition spd="slow">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aurora2.jpg"/>
          <p:cNvPicPr>
            <a:picLocks noChangeAspect="1"/>
          </p:cNvPicPr>
          <p:nvPr>
            <p:custDataLst>
              <p:tags r:id="rId1"/>
            </p:custDataLst>
          </p:nvPr>
        </p:nvPicPr>
        <p:blipFill>
          <a:blip r:embed="rId6" cstate="print"/>
          <a:stretch>
            <a:fillRect/>
          </a:stretch>
        </p:blipFill>
        <p:spPr>
          <a:xfrm>
            <a:off x="0" y="0"/>
            <a:ext cx="9144000" cy="6858000"/>
          </a:xfrm>
          <a:prstGeom prst="rect">
            <a:avLst/>
          </a:prstGeom>
        </p:spPr>
      </p:pic>
      <p:grpSp>
        <p:nvGrpSpPr>
          <p:cNvPr id="2" name="Группа 10"/>
          <p:cNvGrpSpPr/>
          <p:nvPr>
            <p:custDataLst>
              <p:tags r:id="rId2"/>
            </p:custDataLst>
          </p:nvPr>
        </p:nvGrpSpPr>
        <p:grpSpPr>
          <a:xfrm>
            <a:off x="-914400" y="370582"/>
            <a:ext cx="9372600" cy="1187648"/>
            <a:chOff x="-914400" y="370582"/>
            <a:chExt cx="9372600" cy="1187648"/>
          </a:xfrm>
        </p:grpSpPr>
        <p:pic>
          <p:nvPicPr>
            <p:cNvPr id="5" name="Рисунок 4" descr="plashka2.png"/>
            <p:cNvPicPr>
              <a:picLocks noChangeAspect="1"/>
            </p:cNvPicPr>
            <p:nvPr/>
          </p:nvPicPr>
          <p:blipFill>
            <a:blip r:embed="rId7" cstate="print"/>
            <a:stretch>
              <a:fillRect/>
            </a:stretch>
          </p:blipFill>
          <p:spPr>
            <a:xfrm>
              <a:off x="-914400" y="370582"/>
              <a:ext cx="9144000" cy="1187648"/>
            </a:xfrm>
            <a:prstGeom prst="rect">
              <a:avLst/>
            </a:prstGeom>
            <a:effectLst>
              <a:outerShdw blurRad="50800" dist="38100" dir="2700000" algn="tl" rotWithShape="0">
                <a:prstClr val="black">
                  <a:alpha val="40000"/>
                </a:prstClr>
              </a:outerShdw>
            </a:effectLst>
          </p:spPr>
        </p:pic>
        <p:sp>
          <p:nvSpPr>
            <p:cNvPr id="6" name="Заголовок 6"/>
            <p:cNvSpPr txBox="1">
              <a:spLocks/>
            </p:cNvSpPr>
            <p:nvPr/>
          </p:nvSpPr>
          <p:spPr>
            <a:xfrm>
              <a:off x="457200" y="370582"/>
              <a:ext cx="8001000" cy="1066800"/>
            </a:xfrm>
            <a:prstGeom prst="rect">
              <a:avLst/>
            </a:prstGeom>
          </p:spPr>
          <p:txBody>
            <a:bodyPr vert="horz" lIns="91440" tIns="45720" rIns="91440" bIns="45720" rtlCol="0" anchor="ctr">
              <a:normAutofit/>
            </a:bodyPr>
            <a:lstStyle/>
            <a:p>
              <a:pPr lvl="0" algn="ctr">
                <a:spcBef>
                  <a:spcPct val="0"/>
                </a:spcBef>
              </a:pPr>
              <a:r>
                <a:rPr lang="fr-FR" sz="4400" dirty="0" smtClean="0">
                  <a:solidFill>
                    <a:schemeClr val="bg1"/>
                  </a:solidFill>
                  <a:effectLst>
                    <a:outerShdw dist="38100" dir="4200000" algn="tl" rotWithShape="0">
                      <a:prstClr val="black">
                        <a:alpha val="35000"/>
                      </a:prstClr>
                    </a:outerShdw>
                  </a:effectLst>
                  <a:latin typeface="Franklin Gothic Demi" pitchFamily="34" charset="0"/>
                  <a:ea typeface="+mj-ea"/>
                  <a:cs typeface="+mj-cs"/>
                </a:rPr>
                <a:t>2009 – L’Opération Aurora</a:t>
              </a:r>
              <a:endParaRPr kumimoji="0" lang="fr-FR" sz="4400" b="0" i="0" u="none" strike="noStrike" kern="1200" cap="none" spc="0" normalizeH="0" baseline="0" dirty="0">
                <a:ln>
                  <a:noFill/>
                </a:ln>
                <a:solidFill>
                  <a:schemeClr val="tx1"/>
                </a:solidFill>
                <a:effectLst>
                  <a:outerShdw dist="38100" dir="4200000" algn="tl" rotWithShape="0">
                    <a:prstClr val="black">
                      <a:alpha val="35000"/>
                    </a:prstClr>
                  </a:outerShdw>
                </a:effectLst>
                <a:uLnTx/>
                <a:uFillTx/>
                <a:latin typeface="Franklin Gothic Demi" pitchFamily="34" charset="0"/>
                <a:ea typeface="+mj-ea"/>
                <a:cs typeface="+mj-cs"/>
              </a:endParaRPr>
            </a:p>
          </p:txBody>
        </p:sp>
      </p:grpSp>
      <p:sp>
        <p:nvSpPr>
          <p:cNvPr id="7" name="TextBox 6"/>
          <p:cNvSpPr txBox="1"/>
          <p:nvPr>
            <p:custDataLst>
              <p:tags r:id="rId3"/>
            </p:custDataLst>
          </p:nvPr>
        </p:nvSpPr>
        <p:spPr>
          <a:xfrm>
            <a:off x="457200" y="5181600"/>
            <a:ext cx="8305800" cy="1077218"/>
          </a:xfrm>
          <a:prstGeom prst="rect">
            <a:avLst/>
          </a:prstGeom>
          <a:noFill/>
        </p:spPr>
        <p:txBody>
          <a:bodyPr wrap="square" rtlCol="0">
            <a:spAutoFit/>
          </a:bodyPr>
          <a:lstStyle/>
          <a:p>
            <a:pPr algn="ctr"/>
            <a:r>
              <a:rPr lang="fr-FR" sz="3200" dirty="0" smtClean="0">
                <a:solidFill>
                  <a:schemeClr val="bg1"/>
                </a:solidFill>
                <a:effectLst>
                  <a:outerShdw dist="38100" dir="2700000" algn="tl" rotWithShape="0">
                    <a:prstClr val="black">
                      <a:alpha val="40000"/>
                    </a:prstClr>
                  </a:outerShdw>
                </a:effectLst>
                <a:latin typeface="Franklin Gothic Book" pitchFamily="34" charset="0"/>
              </a:rPr>
              <a:t>Victimes: Google, Adobe, </a:t>
            </a:r>
            <a:r>
              <a:rPr lang="fr-FR" sz="3200" dirty="0" err="1" smtClean="0">
                <a:solidFill>
                  <a:schemeClr val="bg1"/>
                </a:solidFill>
                <a:effectLst>
                  <a:outerShdw dist="38100" dir="2700000" algn="tl" rotWithShape="0">
                    <a:prstClr val="black">
                      <a:alpha val="40000"/>
                    </a:prstClr>
                  </a:outerShdw>
                </a:effectLst>
                <a:latin typeface="Franklin Gothic Book" pitchFamily="34" charset="0"/>
              </a:rPr>
              <a:t>Juniper</a:t>
            </a:r>
            <a:r>
              <a:rPr lang="fr-FR" sz="3200" dirty="0" smtClean="0">
                <a:solidFill>
                  <a:schemeClr val="bg1"/>
                </a:solidFill>
                <a:effectLst>
                  <a:outerShdw dist="38100" dir="2700000" algn="tl" rotWithShape="0">
                    <a:prstClr val="black">
                      <a:alpha val="40000"/>
                    </a:prstClr>
                  </a:outerShdw>
                </a:effectLst>
                <a:latin typeface="Franklin Gothic Book" pitchFamily="34" charset="0"/>
              </a:rPr>
              <a:t>, Yahoo, Morgan Stanley, Dow </a:t>
            </a:r>
            <a:r>
              <a:rPr lang="fr-FR" sz="3200" dirty="0" err="1" smtClean="0">
                <a:solidFill>
                  <a:schemeClr val="bg1"/>
                </a:solidFill>
                <a:effectLst>
                  <a:outerShdw dist="38100" dir="2700000" algn="tl" rotWithShape="0">
                    <a:prstClr val="black">
                      <a:alpha val="40000"/>
                    </a:prstClr>
                  </a:outerShdw>
                </a:effectLst>
                <a:latin typeface="Franklin Gothic Book" pitchFamily="34" charset="0"/>
              </a:rPr>
              <a:t>Chemical</a:t>
            </a:r>
            <a:r>
              <a:rPr lang="fr-FR" sz="3200" dirty="0" smtClean="0">
                <a:solidFill>
                  <a:schemeClr val="bg1"/>
                </a:solidFill>
                <a:effectLst>
                  <a:outerShdw dist="38100" dir="2700000" algn="tl" rotWithShape="0">
                    <a:prstClr val="black">
                      <a:alpha val="40000"/>
                    </a:prstClr>
                  </a:outerShdw>
                </a:effectLst>
                <a:latin typeface="Franklin Gothic Book" pitchFamily="34" charset="0"/>
              </a:rPr>
              <a:t>, </a:t>
            </a:r>
            <a:r>
              <a:rPr lang="fr-FR" sz="3200" dirty="0" err="1" smtClean="0">
                <a:solidFill>
                  <a:schemeClr val="bg1"/>
                </a:solidFill>
                <a:effectLst>
                  <a:outerShdw dist="38100" dir="2700000" algn="tl" rotWithShape="0">
                    <a:prstClr val="black">
                      <a:alpha val="40000"/>
                    </a:prstClr>
                  </a:outerShdw>
                </a:effectLst>
                <a:latin typeface="Franklin Gothic Book" pitchFamily="34" charset="0"/>
              </a:rPr>
              <a:t>etc</a:t>
            </a:r>
            <a:r>
              <a:rPr lang="fr-FR" sz="3200" dirty="0" smtClean="0">
                <a:solidFill>
                  <a:schemeClr val="bg1"/>
                </a:solidFill>
                <a:effectLst>
                  <a:outerShdw dist="38100" dir="2700000" algn="tl" rotWithShape="0">
                    <a:prstClr val="black">
                      <a:alpha val="40000"/>
                    </a:prstClr>
                  </a:outerShdw>
                </a:effectLst>
                <a:latin typeface="Franklin Gothic Book" pitchFamily="34" charset="0"/>
              </a:rPr>
              <a:t>…</a:t>
            </a:r>
            <a:endParaRPr lang="fr-FR" sz="3200" dirty="0">
              <a:solidFill>
                <a:schemeClr val="bg1"/>
              </a:solidFill>
              <a:effectLst>
                <a:outerShdw dist="38100" dir="2700000" algn="tl" rotWithShape="0">
                  <a:prstClr val="black">
                    <a:alpha val="40000"/>
                  </a:prstClr>
                </a:outerShdw>
              </a:effectLst>
              <a:latin typeface="Franklin Gothic Book" pitchFamily="34" charset="0"/>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FR" dirty="0" smtClean="0">
                <a:solidFill>
                  <a:schemeClr val="bg1"/>
                </a:solidFill>
              </a:rPr>
              <a:t>Quelques noms </a:t>
            </a:r>
            <a:r>
              <a:rPr lang="fr-FR" dirty="0" smtClean="0">
                <a:solidFill>
                  <a:schemeClr val="bg1"/>
                </a:solidFill>
              </a:rPr>
              <a:t>de fichiers utilisés lors des attaques</a:t>
            </a:r>
            <a:endParaRPr lang="fr-FR" dirty="0">
              <a:solidFill>
                <a:schemeClr val="bg1"/>
              </a:solidFill>
            </a:endParaRPr>
          </a:p>
        </p:txBody>
      </p:sp>
      <p:graphicFrame>
        <p:nvGraphicFramePr>
          <p:cNvPr id="4" name="Espace réservé du contenu 3"/>
          <p:cNvGraphicFramePr>
            <a:graphicFrameLocks noGrp="1"/>
          </p:cNvGraphicFramePr>
          <p:nvPr>
            <p:ph idx="1"/>
            <p:custDataLst>
              <p:tags r:id="rId2"/>
            </p:custDataLst>
          </p:nvPr>
        </p:nvGraphicFramePr>
        <p:xfrm>
          <a:off x="914400" y="1600201"/>
          <a:ext cx="76962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1932175982"/>
      </p:ext>
    </p:extLst>
  </p:cSld>
  <p:clrMapOvr>
    <a:masterClrMapping/>
  </p:clrMapOvr>
  <p:transition spd="slow">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custDataLst>
              <p:tags r:id="rId1"/>
            </p:custDataLst>
          </p:nvPr>
        </p:nvPicPr>
        <p:blipFill>
          <a:blip r:embed="rId3"/>
          <a:stretch>
            <a:fillRect/>
          </a:stretch>
        </p:blipFill>
        <p:spPr>
          <a:xfrm>
            <a:off x="1976437" y="523875"/>
            <a:ext cx="5191125" cy="5810250"/>
          </a:xfrm>
          <a:prstGeom prst="rect">
            <a:avLst/>
          </a:prstGeom>
        </p:spPr>
      </p:pic>
    </p:spTree>
    <p:extLst>
      <p:ext uri="{BB962C8B-B14F-4D97-AF65-F5344CB8AC3E}">
        <p14:creationId xmlns:p14="http://schemas.microsoft.com/office/powerpoint/2010/main" xmlns="" val="2087716267"/>
      </p:ext>
    </p:extLst>
  </p:cSld>
  <p:clrMapOvr>
    <a:masterClrMapping/>
  </p:clrMapOvr>
  <p:transition spd="slow">
    <p:pu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dirty="0" smtClean="0">
                <a:solidFill>
                  <a:schemeClr val="bg1"/>
                </a:solidFill>
              </a:rPr>
              <a:t>Première Etape</a:t>
            </a:r>
            <a:endParaRPr lang="fr-FR" dirty="0">
              <a:solidFill>
                <a:schemeClr val="bg1"/>
              </a:solidFill>
            </a:endParaRPr>
          </a:p>
        </p:txBody>
      </p:sp>
      <p:sp>
        <p:nvSpPr>
          <p:cNvPr id="3" name="Espace réservé du contenu 2"/>
          <p:cNvSpPr>
            <a:spLocks noGrp="1"/>
          </p:cNvSpPr>
          <p:nvPr>
            <p:ph idx="1"/>
            <p:custDataLst>
              <p:tags r:id="rId2"/>
            </p:custDataLst>
          </p:nvPr>
        </p:nvSpPr>
        <p:spPr/>
        <p:txBody>
          <a:bodyPr>
            <a:normAutofit/>
          </a:bodyPr>
          <a:lstStyle/>
          <a:p>
            <a:r>
              <a:rPr lang="fr-FR" dirty="0" smtClean="0">
                <a:solidFill>
                  <a:schemeClr val="bg1"/>
                </a:solidFill>
              </a:rPr>
              <a:t>L'exécutable embarqué est un « </a:t>
            </a:r>
            <a:r>
              <a:rPr lang="fr-FR" dirty="0" smtClean="0">
                <a:solidFill>
                  <a:srgbClr val="FF0000"/>
                </a:solidFill>
              </a:rPr>
              <a:t>Dropper</a:t>
            </a:r>
            <a:r>
              <a:rPr lang="fr-FR" dirty="0" smtClean="0">
                <a:solidFill>
                  <a:schemeClr val="bg1"/>
                </a:solidFill>
              </a:rPr>
              <a:t> », qui extrait et exécute trois fichiers </a:t>
            </a:r>
            <a:r>
              <a:rPr lang="fr-FR" dirty="0" smtClean="0">
                <a:solidFill>
                  <a:schemeClr val="bg1"/>
                </a:solidFill>
              </a:rPr>
              <a:t>supplémentaires</a:t>
            </a:r>
            <a:r>
              <a:rPr lang="fr-FR" dirty="0" smtClean="0">
                <a:solidFill>
                  <a:schemeClr val="bg1"/>
                </a:solidFill>
              </a:rPr>
              <a:t>:</a:t>
            </a:r>
            <a:endParaRPr lang="fr-FR" dirty="0" smtClean="0">
              <a:solidFill>
                <a:schemeClr val="bg1"/>
              </a:solidFill>
            </a:endParaRPr>
          </a:p>
          <a:p>
            <a:pPr lvl="1"/>
            <a:r>
              <a:rPr lang="fr-FR" dirty="0" smtClean="0">
                <a:solidFill>
                  <a:srgbClr val="92D050"/>
                </a:solidFill>
              </a:rPr>
              <a:t>%TEMP%\</a:t>
            </a:r>
            <a:r>
              <a:rPr lang="fr-FR" dirty="0" smtClean="0">
                <a:solidFill>
                  <a:srgbClr val="92D050"/>
                </a:solidFill>
              </a:rPr>
              <a:t>MSC.BAT</a:t>
            </a:r>
          </a:p>
          <a:p>
            <a:pPr lvl="1"/>
            <a:r>
              <a:rPr lang="fr-FR" dirty="0" smtClean="0">
                <a:solidFill>
                  <a:srgbClr val="92D050"/>
                </a:solidFill>
              </a:rPr>
              <a:t>%</a:t>
            </a:r>
            <a:r>
              <a:rPr lang="fr-FR" dirty="0" smtClean="0">
                <a:solidFill>
                  <a:srgbClr val="92D050"/>
                </a:solidFill>
              </a:rPr>
              <a:t>ProgramFiles%\WINDOWS NT\LHAFD.GCP </a:t>
            </a:r>
            <a:r>
              <a:rPr lang="fr-FR" dirty="0" smtClean="0">
                <a:solidFill>
                  <a:srgbClr val="92D050"/>
                </a:solidFill>
              </a:rPr>
              <a:t/>
            </a:r>
            <a:br>
              <a:rPr lang="fr-FR" dirty="0" smtClean="0">
                <a:solidFill>
                  <a:srgbClr val="92D050"/>
                </a:solidFill>
              </a:rPr>
            </a:br>
            <a:r>
              <a:rPr lang="fr-FR" dirty="0" smtClean="0">
                <a:solidFill>
                  <a:srgbClr val="92D050"/>
                </a:solidFill>
              </a:rPr>
              <a:t>(Ce </a:t>
            </a:r>
            <a:r>
              <a:rPr lang="fr-FR" dirty="0" smtClean="0">
                <a:solidFill>
                  <a:srgbClr val="92D050"/>
                </a:solidFill>
              </a:rPr>
              <a:t>nom de fichier varie)</a:t>
            </a:r>
            <a:endParaRPr lang="fr-FR" dirty="0" smtClean="0">
              <a:solidFill>
                <a:srgbClr val="92D050"/>
              </a:solidFill>
            </a:endParaRPr>
          </a:p>
          <a:p>
            <a:pPr lvl="1"/>
            <a:r>
              <a:rPr lang="fr-FR" dirty="0" smtClean="0">
                <a:solidFill>
                  <a:srgbClr val="92D050"/>
                </a:solidFill>
              </a:rPr>
              <a:t>%</a:t>
            </a:r>
            <a:r>
              <a:rPr lang="fr-FR" dirty="0" smtClean="0">
                <a:solidFill>
                  <a:srgbClr val="92D050"/>
                </a:solidFill>
              </a:rPr>
              <a:t>ProgramFiles%\WINDOWS NT\SVCHOST.EXE</a:t>
            </a:r>
            <a:endParaRPr lang="fr-FR" dirty="0">
              <a:solidFill>
                <a:srgbClr val="92D05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fontScale="90000"/>
          </a:bodyPr>
          <a:lstStyle/>
          <a:p>
            <a:r>
              <a:rPr lang="fr-FR" dirty="0" smtClean="0">
                <a:solidFill>
                  <a:schemeClr val="bg1"/>
                </a:solidFill>
              </a:rPr>
              <a:t>Première Etape</a:t>
            </a:r>
            <a:br>
              <a:rPr lang="fr-FR" dirty="0" smtClean="0">
                <a:solidFill>
                  <a:schemeClr val="bg1"/>
                </a:solidFill>
              </a:rPr>
            </a:br>
            <a:r>
              <a:rPr lang="fr-FR" dirty="0" smtClean="0">
                <a:solidFill>
                  <a:schemeClr val="bg1"/>
                </a:solidFill>
              </a:rPr>
              <a:t>MSC.BAT</a:t>
            </a:r>
            <a:endParaRPr lang="fr-FR" dirty="0">
              <a:solidFill>
                <a:schemeClr val="bg1"/>
              </a:solidFill>
            </a:endParaRPr>
          </a:p>
        </p:txBody>
      </p:sp>
      <p:sp>
        <p:nvSpPr>
          <p:cNvPr id="3" name="Espace réservé du contenu 2"/>
          <p:cNvSpPr>
            <a:spLocks noGrp="1"/>
          </p:cNvSpPr>
          <p:nvPr>
            <p:ph idx="1"/>
            <p:custDataLst>
              <p:tags r:id="rId2"/>
            </p:custDataLst>
          </p:nvPr>
        </p:nvSpPr>
        <p:spPr/>
        <p:txBody>
          <a:bodyPr>
            <a:normAutofit fontScale="85000" lnSpcReduction="10000"/>
          </a:bodyPr>
          <a:lstStyle/>
          <a:p>
            <a:pPr>
              <a:buNone/>
            </a:pPr>
            <a:r>
              <a:rPr lang="en-US" dirty="0" smtClean="0">
                <a:solidFill>
                  <a:srgbClr val="92D050"/>
                </a:solidFill>
              </a:rPr>
              <a:t>    chcp </a:t>
            </a:r>
            <a:r>
              <a:rPr lang="en-US" dirty="0" smtClean="0">
                <a:solidFill>
                  <a:srgbClr val="92D050"/>
                </a:solidFill>
              </a:rPr>
              <a:t>1251</a:t>
            </a:r>
            <a:br>
              <a:rPr lang="en-US" dirty="0" smtClean="0">
                <a:solidFill>
                  <a:srgbClr val="92D050"/>
                </a:solidFill>
              </a:rPr>
            </a:br>
            <a:r>
              <a:rPr lang="en-US" dirty="0" smtClean="0">
                <a:solidFill>
                  <a:srgbClr val="92D050"/>
                </a:solidFill>
              </a:rPr>
              <a:t>:Repeat</a:t>
            </a:r>
            <a:br>
              <a:rPr lang="en-US" dirty="0" smtClean="0">
                <a:solidFill>
                  <a:srgbClr val="92D050"/>
                </a:solidFill>
              </a:rPr>
            </a:br>
            <a:r>
              <a:rPr lang="en-US" dirty="0" smtClean="0">
                <a:solidFill>
                  <a:srgbClr val="92D050"/>
                </a:solidFill>
              </a:rPr>
              <a:t>attrib -a -s -h -r "%DROPPER_FILE%"</a:t>
            </a:r>
            <a:br>
              <a:rPr lang="en-US" dirty="0" smtClean="0">
                <a:solidFill>
                  <a:srgbClr val="92D050"/>
                </a:solidFill>
              </a:rPr>
            </a:br>
            <a:r>
              <a:rPr lang="en-US" dirty="0" smtClean="0">
                <a:solidFill>
                  <a:srgbClr val="92D050"/>
                </a:solidFill>
              </a:rPr>
              <a:t>del "%DROPPER_FILE%"</a:t>
            </a:r>
            <a:br>
              <a:rPr lang="en-US" dirty="0" smtClean="0">
                <a:solidFill>
                  <a:srgbClr val="92D050"/>
                </a:solidFill>
              </a:rPr>
            </a:br>
            <a:r>
              <a:rPr lang="en-US" dirty="0" smtClean="0">
                <a:solidFill>
                  <a:srgbClr val="92D050"/>
                </a:solidFill>
              </a:rPr>
              <a:t>if exist "%DROPPER_FILE%" </a:t>
            </a:r>
            <a:r>
              <a:rPr lang="en-US" dirty="0" err="1" smtClean="0">
                <a:solidFill>
                  <a:srgbClr val="92D050"/>
                </a:solidFill>
              </a:rPr>
              <a:t>goto</a:t>
            </a:r>
            <a:r>
              <a:rPr lang="en-US" dirty="0" smtClean="0">
                <a:solidFill>
                  <a:srgbClr val="92D050"/>
                </a:solidFill>
              </a:rPr>
              <a:t> Repeat</a:t>
            </a:r>
            <a:br>
              <a:rPr lang="en-US" dirty="0" smtClean="0">
                <a:solidFill>
                  <a:srgbClr val="92D050"/>
                </a:solidFill>
              </a:rPr>
            </a:br>
            <a:r>
              <a:rPr lang="en-US" dirty="0" smtClean="0">
                <a:solidFill>
                  <a:srgbClr val="92D050"/>
                </a:solidFill>
              </a:rPr>
              <a:t>del "%TEMP%\</a:t>
            </a:r>
            <a:r>
              <a:rPr lang="en-US" dirty="0" smtClean="0">
                <a:solidFill>
                  <a:srgbClr val="92D050"/>
                </a:solidFill>
              </a:rPr>
              <a:t>msc.bat”</a:t>
            </a:r>
          </a:p>
          <a:p>
            <a:pPr>
              <a:buNone/>
            </a:pPr>
            <a:endParaRPr lang="en-US" dirty="0" smtClean="0">
              <a:solidFill>
                <a:srgbClr val="92D050"/>
              </a:solidFill>
            </a:endParaRPr>
          </a:p>
          <a:p>
            <a:r>
              <a:rPr lang="fr-FR" dirty="0" smtClean="0">
                <a:solidFill>
                  <a:schemeClr val="bg1"/>
                </a:solidFill>
              </a:rPr>
              <a:t>la première ligne de ce </a:t>
            </a:r>
            <a:r>
              <a:rPr lang="fr-FR" dirty="0" smtClean="0">
                <a:solidFill>
                  <a:schemeClr val="bg1"/>
                </a:solidFill>
              </a:rPr>
              <a:t>fichier est </a:t>
            </a:r>
            <a:r>
              <a:rPr lang="fr-FR" dirty="0" smtClean="0">
                <a:solidFill>
                  <a:schemeClr val="bg1"/>
                </a:solidFill>
              </a:rPr>
              <a:t>une commande pour changer </a:t>
            </a:r>
            <a:r>
              <a:rPr lang="fr-FR" dirty="0" smtClean="0">
                <a:solidFill>
                  <a:schemeClr val="bg1"/>
                </a:solidFill>
              </a:rPr>
              <a:t>le « code page » d'un </a:t>
            </a:r>
            <a:r>
              <a:rPr lang="fr-FR" dirty="0" smtClean="0">
                <a:solidFill>
                  <a:schemeClr val="bg1"/>
                </a:solidFill>
              </a:rPr>
              <a:t>système infecté </a:t>
            </a:r>
            <a:r>
              <a:rPr lang="fr-FR" dirty="0" smtClean="0">
                <a:solidFill>
                  <a:schemeClr val="bg1"/>
                </a:solidFill>
              </a:rPr>
              <a:t>en </a:t>
            </a:r>
            <a:r>
              <a:rPr lang="fr-FR" dirty="0" smtClean="0">
                <a:solidFill>
                  <a:schemeClr val="bg1"/>
                </a:solidFill>
              </a:rPr>
              <a:t>1251. </a:t>
            </a:r>
            <a:r>
              <a:rPr lang="fr-FR" dirty="0" smtClean="0">
                <a:solidFill>
                  <a:schemeClr val="bg1"/>
                </a:solidFill>
              </a:rPr>
              <a:t>(Pour </a:t>
            </a:r>
            <a:r>
              <a:rPr lang="fr-FR" dirty="0" smtClean="0">
                <a:solidFill>
                  <a:schemeClr val="bg1"/>
                </a:solidFill>
              </a:rPr>
              <a:t>traiter les fichiers et répertoires qui contiennent des caractères </a:t>
            </a:r>
            <a:r>
              <a:rPr lang="fr-FR" dirty="0" smtClean="0">
                <a:solidFill>
                  <a:srgbClr val="FF0000"/>
                </a:solidFill>
              </a:rPr>
              <a:t>cyrilliques</a:t>
            </a:r>
            <a:r>
              <a:rPr lang="fr-FR" dirty="0" smtClean="0">
                <a:solidFill>
                  <a:schemeClr val="bg1"/>
                </a:solidFill>
              </a:rPr>
              <a:t> dans leurs </a:t>
            </a:r>
            <a:r>
              <a:rPr lang="fr-FR" dirty="0" smtClean="0">
                <a:solidFill>
                  <a:schemeClr val="bg1"/>
                </a:solidFill>
              </a:rPr>
              <a:t>noms).</a:t>
            </a:r>
            <a:endParaRPr lang="en-US" dirty="0" smtClean="0">
              <a:solidFill>
                <a:schemeClr val="bg1"/>
              </a:solidFill>
            </a:endParaRPr>
          </a:p>
          <a:p>
            <a:endParaRPr lang="en-US" dirty="0" smtClean="0">
              <a:solidFill>
                <a:srgbClr val="92D05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FR" dirty="0" smtClean="0">
                <a:solidFill>
                  <a:schemeClr val="bg1"/>
                </a:solidFill>
              </a:rPr>
              <a:t>Première Etape</a:t>
            </a:r>
            <a:endParaRPr lang="fr-FR" dirty="0">
              <a:solidFill>
                <a:schemeClr val="bg1"/>
              </a:solidFill>
            </a:endParaRPr>
          </a:p>
        </p:txBody>
      </p:sp>
      <p:sp>
        <p:nvSpPr>
          <p:cNvPr id="3" name="Espace réservé du contenu 2"/>
          <p:cNvSpPr>
            <a:spLocks noGrp="1"/>
          </p:cNvSpPr>
          <p:nvPr>
            <p:ph idx="1"/>
            <p:custDataLst>
              <p:tags r:id="rId2"/>
            </p:custDataLst>
          </p:nvPr>
        </p:nvSpPr>
        <p:spPr/>
        <p:txBody>
          <a:bodyPr>
            <a:normAutofit/>
          </a:bodyPr>
          <a:lstStyle/>
          <a:p>
            <a:r>
              <a:rPr lang="fr-FR" dirty="0" smtClean="0">
                <a:solidFill>
                  <a:schemeClr val="bg1"/>
                </a:solidFill>
              </a:rPr>
              <a:t>Le fichier «LHAFD.GCP</a:t>
            </a:r>
            <a:r>
              <a:rPr lang="fr-FR" dirty="0" smtClean="0">
                <a:solidFill>
                  <a:schemeClr val="bg1"/>
                </a:solidFill>
              </a:rPr>
              <a:t>» </a:t>
            </a:r>
            <a:r>
              <a:rPr lang="fr-FR" dirty="0" smtClean="0">
                <a:solidFill>
                  <a:schemeClr val="bg1"/>
                </a:solidFill>
              </a:rPr>
              <a:t>est chiffré avec du RC4 </a:t>
            </a:r>
            <a:r>
              <a:rPr lang="fr-FR" dirty="0" smtClean="0">
                <a:solidFill>
                  <a:schemeClr val="bg1"/>
                </a:solidFill>
              </a:rPr>
              <a:t>et compressé avec la librairie «zlib</a:t>
            </a:r>
            <a:r>
              <a:rPr lang="fr-FR" dirty="0" smtClean="0">
                <a:solidFill>
                  <a:schemeClr val="bg1"/>
                </a:solidFill>
              </a:rPr>
              <a:t>».</a:t>
            </a:r>
          </a:p>
          <a:p>
            <a:r>
              <a:rPr lang="fr-FR" dirty="0" smtClean="0">
                <a:solidFill>
                  <a:schemeClr val="bg1"/>
                </a:solidFill>
              </a:rPr>
              <a:t>Ce </a:t>
            </a:r>
            <a:r>
              <a:rPr lang="fr-FR" dirty="0" smtClean="0">
                <a:solidFill>
                  <a:schemeClr val="bg1"/>
                </a:solidFill>
              </a:rPr>
              <a:t>fichier est essentiellement une </a:t>
            </a:r>
            <a:r>
              <a:rPr lang="fr-FR" dirty="0" smtClean="0">
                <a:solidFill>
                  <a:schemeClr val="bg1"/>
                </a:solidFill>
              </a:rPr>
              <a:t>« backdoor » qui </a:t>
            </a:r>
            <a:r>
              <a:rPr lang="fr-FR" dirty="0" smtClean="0">
                <a:solidFill>
                  <a:schemeClr val="bg1"/>
                </a:solidFill>
              </a:rPr>
              <a:t>est </a:t>
            </a:r>
            <a:r>
              <a:rPr lang="fr-FR" dirty="0" smtClean="0">
                <a:solidFill>
                  <a:schemeClr val="bg1"/>
                </a:solidFill>
              </a:rPr>
              <a:t>décodée </a:t>
            </a:r>
            <a:r>
              <a:rPr lang="fr-FR" dirty="0" smtClean="0">
                <a:solidFill>
                  <a:schemeClr val="bg1"/>
                </a:solidFill>
              </a:rPr>
              <a:t>par le </a:t>
            </a:r>
            <a:r>
              <a:rPr lang="fr-FR" dirty="0" smtClean="0">
                <a:solidFill>
                  <a:schemeClr val="bg1"/>
                </a:solidFill>
              </a:rPr>
              <a:t>« loader »  </a:t>
            </a:r>
            <a:r>
              <a:rPr lang="fr-FR" dirty="0" smtClean="0">
                <a:solidFill>
                  <a:schemeClr val="bg1"/>
                </a:solidFill>
              </a:rPr>
              <a:t>(svchost.exe</a:t>
            </a:r>
            <a:r>
              <a:rPr lang="fr-FR" dirty="0" smtClean="0">
                <a:solidFill>
                  <a:schemeClr val="bg1"/>
                </a:solidFill>
              </a:rPr>
              <a:t>).</a:t>
            </a:r>
          </a:p>
          <a:p>
            <a:r>
              <a:rPr lang="fr-FR" dirty="0" smtClean="0">
                <a:solidFill>
                  <a:schemeClr val="bg1"/>
                </a:solidFill>
              </a:rPr>
              <a:t>Le </a:t>
            </a:r>
            <a:r>
              <a:rPr lang="fr-FR" dirty="0" smtClean="0">
                <a:solidFill>
                  <a:schemeClr val="bg1"/>
                </a:solidFill>
              </a:rPr>
              <a:t>fichier déchiffré est injecté </a:t>
            </a:r>
            <a:r>
              <a:rPr lang="fr-FR" dirty="0" smtClean="0">
                <a:solidFill>
                  <a:schemeClr val="bg1"/>
                </a:solidFill>
              </a:rPr>
              <a:t>en mémoire </a:t>
            </a:r>
          </a:p>
          <a:p>
            <a:r>
              <a:rPr lang="fr-FR" dirty="0" smtClean="0">
                <a:solidFill>
                  <a:schemeClr val="bg1"/>
                </a:solidFill>
              </a:rPr>
              <a:t>Il est responsable </a:t>
            </a:r>
            <a:r>
              <a:rPr lang="fr-FR" dirty="0" smtClean="0">
                <a:solidFill>
                  <a:schemeClr val="bg1"/>
                </a:solidFill>
              </a:rPr>
              <a:t>de la communication avec le serveur C &amp; C.</a:t>
            </a: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FR" dirty="0" smtClean="0">
                <a:solidFill>
                  <a:schemeClr val="bg1"/>
                </a:solidFill>
              </a:rPr>
              <a:t>Première Etape</a:t>
            </a:r>
            <a:endParaRPr lang="fr-FR" dirty="0">
              <a:solidFill>
                <a:schemeClr val="bg1"/>
              </a:solidFill>
            </a:endParaRPr>
          </a:p>
        </p:txBody>
      </p:sp>
      <p:pic>
        <p:nvPicPr>
          <p:cNvPr id="68610" name="Picture 2" descr="http://www.securelist.com/en/images/vlill/red_october_2.jpg"/>
          <p:cNvPicPr>
            <a:picLocks noChangeAspect="1" noChangeArrowheads="1"/>
          </p:cNvPicPr>
          <p:nvPr>
            <p:custDataLst>
              <p:tags r:id="rId2"/>
            </p:custDataLst>
          </p:nvPr>
        </p:nvPicPr>
        <p:blipFill>
          <a:blip r:embed="rId4"/>
          <a:srcRect/>
          <a:stretch>
            <a:fillRect/>
          </a:stretch>
        </p:blipFill>
        <p:spPr bwMode="auto">
          <a:xfrm>
            <a:off x="1571604" y="1571612"/>
            <a:ext cx="6309481" cy="431632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FR" dirty="0" smtClean="0">
                <a:solidFill>
                  <a:schemeClr val="bg1"/>
                </a:solidFill>
              </a:rPr>
              <a:t>Première Etape</a:t>
            </a:r>
            <a:endParaRPr lang="fr-FR" dirty="0">
              <a:solidFill>
                <a:schemeClr val="bg1"/>
              </a:solidFill>
            </a:endParaRPr>
          </a:p>
        </p:txBody>
      </p:sp>
      <p:sp>
        <p:nvSpPr>
          <p:cNvPr id="3" name="Espace réservé du contenu 2"/>
          <p:cNvSpPr>
            <a:spLocks noGrp="1"/>
          </p:cNvSpPr>
          <p:nvPr>
            <p:ph idx="1"/>
            <p:custDataLst>
              <p:tags r:id="rId2"/>
            </p:custDataLst>
          </p:nvPr>
        </p:nvSpPr>
        <p:spPr/>
        <p:txBody>
          <a:bodyPr>
            <a:normAutofit/>
          </a:bodyPr>
          <a:lstStyle/>
          <a:p>
            <a:r>
              <a:rPr lang="fr-FR" dirty="0" smtClean="0">
                <a:solidFill>
                  <a:schemeClr val="bg1"/>
                </a:solidFill>
              </a:rPr>
              <a:t>Chaque </a:t>
            </a:r>
            <a:r>
              <a:rPr lang="fr-FR" dirty="0" smtClean="0">
                <a:solidFill>
                  <a:schemeClr val="bg1"/>
                </a:solidFill>
              </a:rPr>
              <a:t>tâche majeure est effectuée par </a:t>
            </a:r>
            <a:r>
              <a:rPr lang="fr-FR" dirty="0" smtClean="0">
                <a:solidFill>
                  <a:schemeClr val="bg1"/>
                </a:solidFill>
              </a:rPr>
              <a:t>le module de backdoor principal chargé après vérification de la </a:t>
            </a:r>
            <a:r>
              <a:rPr lang="fr-FR" dirty="0" smtClean="0">
                <a:solidFill>
                  <a:schemeClr val="bg1"/>
                </a:solidFill>
              </a:rPr>
              <a:t>connexion Internet est </a:t>
            </a:r>
            <a:r>
              <a:rPr lang="fr-FR" dirty="0" smtClean="0">
                <a:solidFill>
                  <a:schemeClr val="bg1"/>
                </a:solidFill>
              </a:rPr>
              <a:t>disponible par le loader:</a:t>
            </a:r>
          </a:p>
          <a:p>
            <a:endParaRPr lang="en-US" dirty="0" smtClean="0">
              <a:solidFill>
                <a:schemeClr val="bg1"/>
              </a:solidFill>
            </a:endParaRPr>
          </a:p>
        </p:txBody>
      </p:sp>
      <p:pic>
        <p:nvPicPr>
          <p:cNvPr id="74754" name="Picture 2" descr="http://www.securelist.com/en/images/vlill/red_october_3.jpg"/>
          <p:cNvPicPr>
            <a:picLocks noChangeAspect="1" noChangeArrowheads="1"/>
          </p:cNvPicPr>
          <p:nvPr>
            <p:custDataLst>
              <p:tags r:id="rId3"/>
            </p:custDataLst>
          </p:nvPr>
        </p:nvPicPr>
        <p:blipFill>
          <a:blip r:embed="rId5"/>
          <a:srcRect/>
          <a:stretch>
            <a:fillRect/>
          </a:stretch>
        </p:blipFill>
        <p:spPr bwMode="auto">
          <a:xfrm>
            <a:off x="1643042" y="3714752"/>
            <a:ext cx="6230892" cy="2928958"/>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FR" dirty="0" smtClean="0">
                <a:solidFill>
                  <a:schemeClr val="bg1"/>
                </a:solidFill>
              </a:rPr>
              <a:t>Première Etape</a:t>
            </a:r>
            <a:endParaRPr lang="fr-FR" dirty="0">
              <a:solidFill>
                <a:schemeClr val="bg1"/>
              </a:solidFill>
            </a:endParaRPr>
          </a:p>
        </p:txBody>
      </p:sp>
      <p:sp>
        <p:nvSpPr>
          <p:cNvPr id="3" name="Espace réservé du contenu 2"/>
          <p:cNvSpPr>
            <a:spLocks noGrp="1"/>
          </p:cNvSpPr>
          <p:nvPr>
            <p:ph idx="1"/>
            <p:custDataLst>
              <p:tags r:id="rId2"/>
            </p:custDataLst>
          </p:nvPr>
        </p:nvSpPr>
        <p:spPr/>
        <p:txBody>
          <a:bodyPr>
            <a:normAutofit/>
          </a:bodyPr>
          <a:lstStyle/>
          <a:p>
            <a:r>
              <a:rPr lang="fr-FR" dirty="0" smtClean="0">
                <a:solidFill>
                  <a:schemeClr val="bg1"/>
                </a:solidFill>
              </a:rPr>
              <a:t>Une fois la </a:t>
            </a:r>
            <a:r>
              <a:rPr lang="fr-FR" dirty="0" smtClean="0">
                <a:solidFill>
                  <a:srgbClr val="FF0000"/>
                </a:solidFill>
              </a:rPr>
              <a:t>connexion Internet </a:t>
            </a:r>
            <a:r>
              <a:rPr lang="fr-FR" dirty="0" smtClean="0">
                <a:solidFill>
                  <a:srgbClr val="FF0000"/>
                </a:solidFill>
              </a:rPr>
              <a:t>validée</a:t>
            </a:r>
            <a:r>
              <a:rPr lang="fr-FR" dirty="0" smtClean="0">
                <a:solidFill>
                  <a:schemeClr val="bg1"/>
                </a:solidFill>
              </a:rPr>
              <a:t>, </a:t>
            </a:r>
            <a:r>
              <a:rPr lang="fr-FR" dirty="0" smtClean="0">
                <a:solidFill>
                  <a:schemeClr val="bg1"/>
                </a:solidFill>
              </a:rPr>
              <a:t>le </a:t>
            </a:r>
            <a:r>
              <a:rPr lang="fr-FR" dirty="0" smtClean="0">
                <a:solidFill>
                  <a:schemeClr val="bg1"/>
                </a:solidFill>
              </a:rPr>
              <a:t>« </a:t>
            </a:r>
            <a:r>
              <a:rPr lang="fr-FR" dirty="0" smtClean="0">
                <a:solidFill>
                  <a:srgbClr val="FF0000"/>
                </a:solidFill>
              </a:rPr>
              <a:t>loader</a:t>
            </a:r>
            <a:r>
              <a:rPr lang="fr-FR" dirty="0" smtClean="0">
                <a:solidFill>
                  <a:schemeClr val="bg1"/>
                </a:solidFill>
              </a:rPr>
              <a:t> » exécute la </a:t>
            </a:r>
            <a:r>
              <a:rPr lang="fr-FR" dirty="0" smtClean="0">
                <a:solidFill>
                  <a:srgbClr val="FF0000"/>
                </a:solidFill>
              </a:rPr>
              <a:t>backdoor </a:t>
            </a:r>
            <a:r>
              <a:rPr lang="fr-FR" dirty="0" smtClean="0">
                <a:solidFill>
                  <a:srgbClr val="FF0000"/>
                </a:solidFill>
              </a:rPr>
              <a:t>principale </a:t>
            </a:r>
            <a:r>
              <a:rPr lang="fr-FR" dirty="0" smtClean="0">
                <a:solidFill>
                  <a:schemeClr val="bg1"/>
                </a:solidFill>
              </a:rPr>
              <a:t>qui </a:t>
            </a:r>
            <a:r>
              <a:rPr lang="fr-FR" dirty="0" smtClean="0">
                <a:solidFill>
                  <a:schemeClr val="bg1"/>
                </a:solidFill>
              </a:rPr>
              <a:t>se </a:t>
            </a:r>
            <a:r>
              <a:rPr lang="fr-FR" dirty="0" smtClean="0">
                <a:solidFill>
                  <a:srgbClr val="FF0000"/>
                </a:solidFill>
              </a:rPr>
              <a:t>connecte</a:t>
            </a:r>
            <a:r>
              <a:rPr lang="fr-FR" dirty="0" smtClean="0">
                <a:solidFill>
                  <a:schemeClr val="bg1"/>
                </a:solidFill>
              </a:rPr>
              <a:t> à ses </a:t>
            </a:r>
            <a:r>
              <a:rPr lang="fr-FR" dirty="0" smtClean="0">
                <a:solidFill>
                  <a:srgbClr val="FF0000"/>
                </a:solidFill>
              </a:rPr>
              <a:t>serveurs </a:t>
            </a:r>
            <a:r>
              <a:rPr lang="fr-FR" dirty="0" smtClean="0">
                <a:solidFill>
                  <a:srgbClr val="FF0000"/>
                </a:solidFill>
              </a:rPr>
              <a:t>C &amp; </a:t>
            </a:r>
            <a:r>
              <a:rPr lang="fr-FR" dirty="0" smtClean="0">
                <a:solidFill>
                  <a:srgbClr val="FF0000"/>
                </a:solidFill>
              </a:rPr>
              <a:t>C</a:t>
            </a:r>
            <a:r>
              <a:rPr lang="fr-FR" dirty="0" smtClean="0">
                <a:solidFill>
                  <a:schemeClr val="bg1"/>
                </a:solidFill>
              </a:rPr>
              <a:t>:</a:t>
            </a:r>
            <a:endParaRPr lang="en-US" dirty="0" smtClean="0">
              <a:solidFill>
                <a:schemeClr val="bg1"/>
              </a:solidFill>
            </a:endParaRPr>
          </a:p>
        </p:txBody>
      </p:sp>
      <p:pic>
        <p:nvPicPr>
          <p:cNvPr id="75778" name="Picture 2" descr="http://www.securelist.com/en/images/vlill/red_october_4.jpg"/>
          <p:cNvPicPr>
            <a:picLocks noChangeAspect="1" noChangeArrowheads="1"/>
          </p:cNvPicPr>
          <p:nvPr>
            <p:custDataLst>
              <p:tags r:id="rId3"/>
            </p:custDataLst>
          </p:nvPr>
        </p:nvPicPr>
        <p:blipFill>
          <a:blip r:embed="rId5"/>
          <a:srcRect/>
          <a:stretch>
            <a:fillRect/>
          </a:stretch>
        </p:blipFill>
        <p:spPr bwMode="auto">
          <a:xfrm>
            <a:off x="642910" y="3643314"/>
            <a:ext cx="7930928" cy="2071702"/>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FR" dirty="0" smtClean="0">
                <a:solidFill>
                  <a:schemeClr val="bg1"/>
                </a:solidFill>
              </a:rPr>
              <a:t>Première Etape</a:t>
            </a:r>
            <a:endParaRPr lang="fr-FR" dirty="0">
              <a:solidFill>
                <a:schemeClr val="bg1"/>
              </a:solidFill>
            </a:endParaRPr>
          </a:p>
        </p:txBody>
      </p:sp>
      <p:sp>
        <p:nvSpPr>
          <p:cNvPr id="3" name="Espace réservé du contenu 2"/>
          <p:cNvSpPr>
            <a:spLocks noGrp="1"/>
          </p:cNvSpPr>
          <p:nvPr>
            <p:ph idx="1"/>
            <p:custDataLst>
              <p:tags r:id="rId2"/>
            </p:custDataLst>
          </p:nvPr>
        </p:nvSpPr>
        <p:spPr>
          <a:xfrm>
            <a:off x="457200" y="1500174"/>
            <a:ext cx="8229600" cy="4525963"/>
          </a:xfrm>
        </p:spPr>
        <p:txBody>
          <a:bodyPr>
            <a:normAutofit/>
          </a:bodyPr>
          <a:lstStyle/>
          <a:p>
            <a:r>
              <a:rPr lang="fr-FR" dirty="0" smtClean="0">
                <a:solidFill>
                  <a:schemeClr val="bg1"/>
                </a:solidFill>
              </a:rPr>
              <a:t>Les liaisons avec le C &amp; C sont </a:t>
            </a:r>
            <a:r>
              <a:rPr lang="fr-FR" dirty="0" smtClean="0">
                <a:solidFill>
                  <a:schemeClr val="bg1"/>
                </a:solidFill>
              </a:rPr>
              <a:t>chiffrées</a:t>
            </a:r>
          </a:p>
          <a:p>
            <a:r>
              <a:rPr lang="fr-FR" dirty="0" smtClean="0">
                <a:solidFill>
                  <a:schemeClr val="bg1"/>
                </a:solidFill>
              </a:rPr>
              <a:t>D</a:t>
            </a:r>
            <a:r>
              <a:rPr lang="fr-FR" dirty="0" smtClean="0">
                <a:solidFill>
                  <a:schemeClr val="bg1"/>
                </a:solidFill>
              </a:rPr>
              <a:t>ifférents </a:t>
            </a:r>
            <a:r>
              <a:rPr lang="fr-FR" dirty="0" smtClean="0">
                <a:solidFill>
                  <a:schemeClr val="bg1"/>
                </a:solidFill>
              </a:rPr>
              <a:t>algorithmes de chiffrement sont utilisés pour envoyer et recevoir des données.</a:t>
            </a:r>
            <a:endParaRPr lang="en-US" dirty="0" smtClean="0">
              <a:solidFill>
                <a:schemeClr val="bg1"/>
              </a:solidFill>
            </a:endParaRPr>
          </a:p>
        </p:txBody>
      </p:sp>
      <p:pic>
        <p:nvPicPr>
          <p:cNvPr id="76802" name="Picture 2" descr="http://www.securelist.com/en/images/vlill/red_october_5.jpg"/>
          <p:cNvPicPr>
            <a:picLocks noChangeAspect="1" noChangeArrowheads="1"/>
          </p:cNvPicPr>
          <p:nvPr>
            <p:custDataLst>
              <p:tags r:id="rId3"/>
            </p:custDataLst>
          </p:nvPr>
        </p:nvPicPr>
        <p:blipFill>
          <a:blip r:embed="rId5"/>
          <a:srcRect/>
          <a:stretch>
            <a:fillRect/>
          </a:stretch>
        </p:blipFill>
        <p:spPr bwMode="auto">
          <a:xfrm>
            <a:off x="2357422" y="3209948"/>
            <a:ext cx="4743450" cy="3648076"/>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FR" dirty="0" smtClean="0">
                <a:solidFill>
                  <a:schemeClr val="bg1"/>
                </a:solidFill>
              </a:rPr>
              <a:t>Première Etape</a:t>
            </a:r>
            <a:endParaRPr lang="fr-FR" dirty="0">
              <a:solidFill>
                <a:schemeClr val="bg1"/>
              </a:solidFill>
            </a:endParaRPr>
          </a:p>
        </p:txBody>
      </p:sp>
      <p:sp>
        <p:nvSpPr>
          <p:cNvPr id="3" name="Espace réservé du contenu 2"/>
          <p:cNvSpPr>
            <a:spLocks noGrp="1"/>
          </p:cNvSpPr>
          <p:nvPr>
            <p:ph idx="1"/>
            <p:custDataLst>
              <p:tags r:id="rId2"/>
            </p:custDataLst>
          </p:nvPr>
        </p:nvSpPr>
        <p:spPr>
          <a:xfrm>
            <a:off x="457200" y="1500174"/>
            <a:ext cx="8229600" cy="4525963"/>
          </a:xfrm>
        </p:spPr>
        <p:txBody>
          <a:bodyPr>
            <a:normAutofit/>
          </a:bodyPr>
          <a:lstStyle/>
          <a:p>
            <a:r>
              <a:rPr lang="fr-FR" sz="2800" dirty="0" smtClean="0">
                <a:solidFill>
                  <a:schemeClr val="bg1"/>
                </a:solidFill>
              </a:rPr>
              <a:t>Au cours de notre enquête, nous avons </a:t>
            </a:r>
            <a:r>
              <a:rPr lang="fr-FR" sz="2800" dirty="0" smtClean="0">
                <a:solidFill>
                  <a:schemeClr val="bg1"/>
                </a:solidFill>
              </a:rPr>
              <a:t>découvert plus </a:t>
            </a:r>
            <a:r>
              <a:rPr lang="fr-FR" sz="2800" dirty="0" smtClean="0">
                <a:solidFill>
                  <a:schemeClr val="bg1"/>
                </a:solidFill>
              </a:rPr>
              <a:t>de 60 domaines </a:t>
            </a:r>
            <a:r>
              <a:rPr lang="fr-FR" sz="2800" dirty="0" smtClean="0">
                <a:solidFill>
                  <a:schemeClr val="bg1"/>
                </a:solidFill>
              </a:rPr>
              <a:t>C&amp;C </a:t>
            </a:r>
            <a:r>
              <a:rPr lang="fr-FR" sz="2800" dirty="0" smtClean="0">
                <a:solidFill>
                  <a:schemeClr val="bg1"/>
                </a:solidFill>
              </a:rPr>
              <a:t>différents. </a:t>
            </a:r>
            <a:endParaRPr lang="fr-FR" sz="2800" dirty="0" smtClean="0">
              <a:solidFill>
                <a:schemeClr val="bg1"/>
              </a:solidFill>
            </a:endParaRPr>
          </a:p>
          <a:p>
            <a:r>
              <a:rPr lang="fr-FR" sz="2800" dirty="0" smtClean="0">
                <a:solidFill>
                  <a:schemeClr val="bg1"/>
                </a:solidFill>
              </a:rPr>
              <a:t>Chaque </a:t>
            </a:r>
            <a:r>
              <a:rPr lang="fr-FR" sz="2800" dirty="0" smtClean="0">
                <a:solidFill>
                  <a:schemeClr val="bg1"/>
                </a:solidFill>
              </a:rPr>
              <a:t>échantillon de malware contient trois de ces domaines, qui sont </a:t>
            </a:r>
            <a:r>
              <a:rPr lang="fr-FR" sz="2800" dirty="0" smtClean="0">
                <a:solidFill>
                  <a:schemeClr val="bg1"/>
                </a:solidFill>
              </a:rPr>
              <a:t>codés </a:t>
            </a:r>
            <a:r>
              <a:rPr lang="fr-FR" sz="2800" dirty="0" smtClean="0">
                <a:solidFill>
                  <a:schemeClr val="bg1"/>
                </a:solidFill>
              </a:rPr>
              <a:t>en dur dans </a:t>
            </a:r>
            <a:r>
              <a:rPr lang="fr-FR" sz="2800" dirty="0" smtClean="0">
                <a:solidFill>
                  <a:schemeClr val="bg1"/>
                </a:solidFill>
              </a:rPr>
              <a:t>la « backdoor » principale</a:t>
            </a:r>
            <a:r>
              <a:rPr lang="fr-FR" sz="2800" dirty="0" smtClean="0">
                <a:solidFill>
                  <a:schemeClr val="bg1"/>
                </a:solidFill>
              </a:rPr>
              <a:t>:</a:t>
            </a:r>
            <a:endParaRPr lang="en-US" sz="2800" dirty="0" smtClean="0">
              <a:solidFill>
                <a:schemeClr val="bg1"/>
              </a:solidFill>
            </a:endParaRPr>
          </a:p>
        </p:txBody>
      </p:sp>
      <p:pic>
        <p:nvPicPr>
          <p:cNvPr id="77826" name="Picture 2" descr="http://www.securelist.com/en/images/vlill/red_october_6.jpg"/>
          <p:cNvPicPr>
            <a:picLocks noChangeAspect="1" noChangeArrowheads="1"/>
          </p:cNvPicPr>
          <p:nvPr>
            <p:custDataLst>
              <p:tags r:id="rId3"/>
            </p:custDataLst>
          </p:nvPr>
        </p:nvPicPr>
        <p:blipFill>
          <a:blip r:embed="rId5"/>
          <a:srcRect/>
          <a:stretch>
            <a:fillRect/>
          </a:stretch>
        </p:blipFill>
        <p:spPr bwMode="auto">
          <a:xfrm>
            <a:off x="1955544" y="3786190"/>
            <a:ext cx="5402538" cy="300037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nuclear2.jpg"/>
          <p:cNvPicPr>
            <a:picLocks noChangeAspect="1"/>
          </p:cNvPicPr>
          <p:nvPr>
            <p:custDataLst>
              <p:tags r:id="rId1"/>
            </p:custDataLst>
          </p:nvPr>
        </p:nvPicPr>
        <p:blipFill>
          <a:blip r:embed="rId6" cstate="print"/>
          <a:stretch>
            <a:fillRect/>
          </a:stretch>
        </p:blipFill>
        <p:spPr>
          <a:xfrm>
            <a:off x="0" y="0"/>
            <a:ext cx="9144000" cy="6858000"/>
          </a:xfrm>
          <a:prstGeom prst="rect">
            <a:avLst/>
          </a:prstGeom>
        </p:spPr>
      </p:pic>
      <p:grpSp>
        <p:nvGrpSpPr>
          <p:cNvPr id="2" name="Группа 10"/>
          <p:cNvGrpSpPr/>
          <p:nvPr>
            <p:custDataLst>
              <p:tags r:id="rId2"/>
            </p:custDataLst>
          </p:nvPr>
        </p:nvGrpSpPr>
        <p:grpSpPr>
          <a:xfrm>
            <a:off x="-914400" y="370582"/>
            <a:ext cx="9372600" cy="1187648"/>
            <a:chOff x="-914400" y="370582"/>
            <a:chExt cx="9372600" cy="1187648"/>
          </a:xfrm>
        </p:grpSpPr>
        <p:pic>
          <p:nvPicPr>
            <p:cNvPr id="6" name="Рисунок 5" descr="plashka2.png"/>
            <p:cNvPicPr>
              <a:picLocks noChangeAspect="1"/>
            </p:cNvPicPr>
            <p:nvPr/>
          </p:nvPicPr>
          <p:blipFill>
            <a:blip r:embed="rId7" cstate="print"/>
            <a:stretch>
              <a:fillRect/>
            </a:stretch>
          </p:blipFill>
          <p:spPr>
            <a:xfrm>
              <a:off x="-914400" y="370582"/>
              <a:ext cx="9144000" cy="1187648"/>
            </a:xfrm>
            <a:prstGeom prst="rect">
              <a:avLst/>
            </a:prstGeom>
            <a:effectLst>
              <a:outerShdw blurRad="50800" dist="38100" dir="2700000" algn="tl" rotWithShape="0">
                <a:prstClr val="black">
                  <a:alpha val="40000"/>
                </a:prstClr>
              </a:outerShdw>
            </a:effectLst>
          </p:spPr>
        </p:pic>
        <p:sp>
          <p:nvSpPr>
            <p:cNvPr id="8" name="Заголовок 6"/>
            <p:cNvSpPr txBox="1">
              <a:spLocks/>
            </p:cNvSpPr>
            <p:nvPr/>
          </p:nvSpPr>
          <p:spPr>
            <a:xfrm>
              <a:off x="457200" y="370582"/>
              <a:ext cx="8001000" cy="1066800"/>
            </a:xfrm>
            <a:prstGeom prst="rect">
              <a:avLst/>
            </a:prstGeom>
          </p:spPr>
          <p:txBody>
            <a:bodyPr vert="horz" lIns="91440" tIns="45720" rIns="91440" bIns="45720" rtlCol="0" anchor="ctr">
              <a:normAutofit/>
            </a:bodyPr>
            <a:lstStyle/>
            <a:p>
              <a:pPr lvl="0" algn="ctr">
                <a:spcBef>
                  <a:spcPct val="0"/>
                </a:spcBef>
              </a:pPr>
              <a:r>
                <a:rPr lang="en-US" sz="4400" dirty="0" smtClean="0">
                  <a:solidFill>
                    <a:schemeClr val="bg1"/>
                  </a:solidFill>
                  <a:effectLst>
                    <a:outerShdw dist="38100" dir="4200000" algn="tl" rotWithShape="0">
                      <a:prstClr val="black">
                        <a:alpha val="35000"/>
                      </a:prstClr>
                    </a:outerShdw>
                  </a:effectLst>
                  <a:latin typeface="Franklin Gothic Demi" pitchFamily="34" charset="0"/>
                  <a:ea typeface="+mj-ea"/>
                  <a:cs typeface="+mj-cs"/>
                </a:rPr>
                <a:t>2010 – </a:t>
              </a:r>
              <a:r>
                <a:rPr lang="en-US" sz="4400" dirty="0" err="1" smtClean="0">
                  <a:solidFill>
                    <a:schemeClr val="bg1"/>
                  </a:solidFill>
                  <a:effectLst>
                    <a:outerShdw dist="38100" dir="4200000" algn="tl" rotWithShape="0">
                      <a:prstClr val="black">
                        <a:alpha val="35000"/>
                      </a:prstClr>
                    </a:outerShdw>
                  </a:effectLst>
                  <a:latin typeface="Franklin Gothic Demi" pitchFamily="34" charset="0"/>
                  <a:ea typeface="+mj-ea"/>
                  <a:cs typeface="+mj-cs"/>
                </a:rPr>
                <a:t>Stuxnet</a:t>
              </a:r>
              <a:endParaRPr kumimoji="0" lang="ru-RU" sz="4400" b="0" i="0" u="none" strike="noStrike" kern="1200" cap="none" spc="0" normalizeH="0" baseline="0" noProof="0" dirty="0">
                <a:ln>
                  <a:noFill/>
                </a:ln>
                <a:solidFill>
                  <a:schemeClr val="tx1"/>
                </a:solidFill>
                <a:effectLst>
                  <a:outerShdw dist="38100" dir="4200000" algn="tl" rotWithShape="0">
                    <a:prstClr val="black">
                      <a:alpha val="35000"/>
                    </a:prstClr>
                  </a:outerShdw>
                </a:effectLst>
                <a:uLnTx/>
                <a:uFillTx/>
                <a:latin typeface="Franklin Gothic Demi" pitchFamily="34" charset="0"/>
                <a:ea typeface="+mj-ea"/>
                <a:cs typeface="+mj-cs"/>
              </a:endParaRPr>
            </a:p>
          </p:txBody>
        </p:sp>
      </p:grpSp>
      <p:sp>
        <p:nvSpPr>
          <p:cNvPr id="7" name="TextBox 6"/>
          <p:cNvSpPr txBox="1"/>
          <p:nvPr>
            <p:custDataLst>
              <p:tags r:id="rId3"/>
            </p:custDataLst>
          </p:nvPr>
        </p:nvSpPr>
        <p:spPr>
          <a:xfrm>
            <a:off x="381000" y="6044625"/>
            <a:ext cx="8382000" cy="584775"/>
          </a:xfrm>
          <a:prstGeom prst="rect">
            <a:avLst/>
          </a:prstGeom>
          <a:noFill/>
        </p:spPr>
        <p:txBody>
          <a:bodyPr wrap="square" rtlCol="0">
            <a:spAutoFit/>
          </a:bodyPr>
          <a:lstStyle/>
          <a:p>
            <a:pPr algn="ctr"/>
            <a:r>
              <a:rPr lang="en-US" sz="3200" dirty="0" smtClean="0">
                <a:solidFill>
                  <a:schemeClr val="bg1"/>
                </a:solidFill>
                <a:effectLst>
                  <a:outerShdw dist="38100" dir="2700000" algn="tl" rotWithShape="0">
                    <a:prstClr val="black">
                      <a:alpha val="40000"/>
                    </a:prstClr>
                  </a:outerShdw>
                </a:effectLst>
                <a:latin typeface="Franklin Gothic Book" pitchFamily="34" charset="0"/>
              </a:rPr>
              <a:t>Première Cyber </a:t>
            </a:r>
            <a:r>
              <a:rPr lang="en-US" sz="3200" dirty="0" err="1" smtClean="0">
                <a:solidFill>
                  <a:schemeClr val="bg1"/>
                </a:solidFill>
                <a:effectLst>
                  <a:outerShdw dist="38100" dir="2700000" algn="tl" rotWithShape="0">
                    <a:prstClr val="black">
                      <a:alpha val="40000"/>
                    </a:prstClr>
                  </a:outerShdw>
                </a:effectLst>
                <a:latin typeface="Franklin Gothic Book" pitchFamily="34" charset="0"/>
              </a:rPr>
              <a:t>arme</a:t>
            </a:r>
            <a:endParaRPr lang="en-US" sz="3200" dirty="0">
              <a:solidFill>
                <a:schemeClr val="bg1"/>
              </a:solidFill>
              <a:effectLst>
                <a:outerShdw dist="38100" dir="2700000" algn="tl" rotWithShape="0">
                  <a:prstClr val="black">
                    <a:alpha val="40000"/>
                  </a:prstClr>
                </a:outerShdw>
              </a:effectLst>
              <a:latin typeface="Franklin Gothic Book" pitchFamily="34" charset="0"/>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FR" dirty="0" smtClean="0">
                <a:solidFill>
                  <a:schemeClr val="bg1"/>
                </a:solidFill>
              </a:rPr>
              <a:t>Seconde Etape</a:t>
            </a:r>
            <a:endParaRPr lang="fr-FR" dirty="0">
              <a:solidFill>
                <a:schemeClr val="bg1"/>
              </a:solidFill>
            </a:endParaRPr>
          </a:p>
        </p:txBody>
      </p:sp>
      <p:sp>
        <p:nvSpPr>
          <p:cNvPr id="3" name="Espace réservé du contenu 2"/>
          <p:cNvSpPr>
            <a:spLocks noGrp="1"/>
          </p:cNvSpPr>
          <p:nvPr>
            <p:ph idx="1"/>
            <p:custDataLst>
              <p:tags r:id="rId2"/>
            </p:custDataLst>
          </p:nvPr>
        </p:nvSpPr>
        <p:spPr/>
        <p:txBody>
          <a:bodyPr>
            <a:noAutofit/>
          </a:bodyPr>
          <a:lstStyle/>
          <a:p>
            <a:r>
              <a:rPr lang="fr-FR" sz="2000" dirty="0" smtClean="0">
                <a:solidFill>
                  <a:schemeClr val="bg1"/>
                </a:solidFill>
              </a:rPr>
              <a:t>Une fois la connexion avec le serveur C &amp; C </a:t>
            </a:r>
            <a:r>
              <a:rPr lang="fr-FR" sz="2000" dirty="0" smtClean="0">
                <a:solidFill>
                  <a:schemeClr val="bg1"/>
                </a:solidFill>
              </a:rPr>
              <a:t>établie</a:t>
            </a:r>
            <a:r>
              <a:rPr lang="fr-FR" sz="2000" dirty="0" smtClean="0">
                <a:solidFill>
                  <a:schemeClr val="bg1"/>
                </a:solidFill>
              </a:rPr>
              <a:t>, la </a:t>
            </a:r>
            <a:r>
              <a:rPr lang="fr-FR" sz="2000" dirty="0" smtClean="0">
                <a:solidFill>
                  <a:schemeClr val="bg1"/>
                </a:solidFill>
              </a:rPr>
              <a:t>« backdoor »commence </a:t>
            </a:r>
            <a:r>
              <a:rPr lang="fr-FR" sz="2000" dirty="0" smtClean="0">
                <a:solidFill>
                  <a:schemeClr val="bg1"/>
                </a:solidFill>
              </a:rPr>
              <a:t>le processus de communication, ce qui conduit au chargement des </a:t>
            </a:r>
            <a:r>
              <a:rPr lang="fr-FR" sz="2000" dirty="0" smtClean="0">
                <a:solidFill>
                  <a:srgbClr val="FF0000"/>
                </a:solidFill>
              </a:rPr>
              <a:t>modules additionnels</a:t>
            </a:r>
            <a:r>
              <a:rPr lang="fr-FR" sz="2000" dirty="0" smtClean="0">
                <a:solidFill>
                  <a:schemeClr val="bg1"/>
                </a:solidFill>
              </a:rPr>
              <a:t>. </a:t>
            </a:r>
            <a:endParaRPr lang="fr-FR" sz="2000" dirty="0" smtClean="0">
              <a:solidFill>
                <a:schemeClr val="bg1"/>
              </a:solidFill>
            </a:endParaRPr>
          </a:p>
          <a:p>
            <a:r>
              <a:rPr lang="fr-FR" sz="2000" dirty="0" smtClean="0">
                <a:solidFill>
                  <a:schemeClr val="bg1"/>
                </a:solidFill>
              </a:rPr>
              <a:t>Ces </a:t>
            </a:r>
            <a:r>
              <a:rPr lang="fr-FR" sz="2000" dirty="0" smtClean="0">
                <a:solidFill>
                  <a:schemeClr val="bg1"/>
                </a:solidFill>
              </a:rPr>
              <a:t>modules peuvent être divisés en deux catégories</a:t>
            </a:r>
            <a:r>
              <a:rPr lang="fr-FR" sz="2000" dirty="0" smtClean="0">
                <a:solidFill>
                  <a:schemeClr val="bg1"/>
                </a:solidFill>
              </a:rPr>
              <a:t>:</a:t>
            </a:r>
            <a:endParaRPr lang="fr-FR" sz="2000" dirty="0" smtClean="0">
              <a:solidFill>
                <a:schemeClr val="bg1"/>
              </a:solidFill>
            </a:endParaRPr>
          </a:p>
          <a:p>
            <a:endParaRPr lang="fr-FR" sz="2000" dirty="0" smtClean="0">
              <a:solidFill>
                <a:schemeClr val="bg1"/>
              </a:solidFill>
            </a:endParaRPr>
          </a:p>
          <a:p>
            <a:pPr lvl="1"/>
            <a:r>
              <a:rPr lang="fr-FR" sz="2000" dirty="0" smtClean="0">
                <a:solidFill>
                  <a:schemeClr val="bg1"/>
                </a:solidFill>
              </a:rPr>
              <a:t>"</a:t>
            </a:r>
            <a:r>
              <a:rPr lang="fr-FR" sz="2000" dirty="0" smtClean="0">
                <a:solidFill>
                  <a:srgbClr val="FF0000"/>
                </a:solidFill>
              </a:rPr>
              <a:t>Hors ligne</a:t>
            </a:r>
            <a:r>
              <a:rPr lang="fr-FR" sz="2000" dirty="0" smtClean="0">
                <a:solidFill>
                  <a:schemeClr val="bg1"/>
                </a:solidFill>
              </a:rPr>
              <a:t>": </a:t>
            </a:r>
            <a:r>
              <a:rPr lang="fr-FR" sz="2000" dirty="0" smtClean="0">
                <a:solidFill>
                  <a:schemeClr val="bg1"/>
                </a:solidFill>
              </a:rPr>
              <a:t>Module existant sous </a:t>
            </a:r>
            <a:r>
              <a:rPr lang="fr-FR" sz="2000" dirty="0" smtClean="0">
                <a:solidFill>
                  <a:schemeClr val="bg1"/>
                </a:solidFill>
              </a:rPr>
              <a:t>forme de fichiers sur </a:t>
            </a:r>
            <a:r>
              <a:rPr lang="fr-FR" sz="2000" dirty="0" smtClean="0">
                <a:solidFill>
                  <a:schemeClr val="bg1"/>
                </a:solidFill>
              </a:rPr>
              <a:t>le disque, capable </a:t>
            </a:r>
            <a:r>
              <a:rPr lang="fr-FR" sz="2000" dirty="0" smtClean="0">
                <a:solidFill>
                  <a:schemeClr val="bg1"/>
                </a:solidFill>
              </a:rPr>
              <a:t>de créer ses propres clés de registre système, </a:t>
            </a:r>
            <a:r>
              <a:rPr lang="fr-FR" sz="2000" dirty="0" smtClean="0">
                <a:solidFill>
                  <a:schemeClr val="bg1"/>
                </a:solidFill>
              </a:rPr>
              <a:t>des </a:t>
            </a:r>
            <a:r>
              <a:rPr lang="fr-FR" sz="2000" dirty="0" smtClean="0">
                <a:solidFill>
                  <a:schemeClr val="bg1"/>
                </a:solidFill>
              </a:rPr>
              <a:t>fichiers </a:t>
            </a:r>
            <a:r>
              <a:rPr lang="fr-FR" sz="2000" dirty="0" smtClean="0">
                <a:solidFill>
                  <a:schemeClr val="bg1"/>
                </a:solidFill>
              </a:rPr>
              <a:t>journaux, </a:t>
            </a:r>
            <a:r>
              <a:rPr lang="fr-FR" sz="2000" dirty="0" smtClean="0">
                <a:solidFill>
                  <a:schemeClr val="bg1"/>
                </a:solidFill>
              </a:rPr>
              <a:t>et peut communiquer </a:t>
            </a:r>
            <a:r>
              <a:rPr lang="fr-FR" sz="2000" dirty="0" smtClean="0">
                <a:solidFill>
                  <a:schemeClr val="bg1"/>
                </a:solidFill>
              </a:rPr>
              <a:t>directement avec les </a:t>
            </a:r>
            <a:r>
              <a:rPr lang="fr-FR" sz="2000" dirty="0" smtClean="0">
                <a:solidFill>
                  <a:schemeClr val="bg1"/>
                </a:solidFill>
              </a:rPr>
              <a:t>serveurs C &amp; </a:t>
            </a:r>
            <a:r>
              <a:rPr lang="fr-FR" sz="2000" dirty="0" smtClean="0">
                <a:solidFill>
                  <a:schemeClr val="bg1"/>
                </a:solidFill>
              </a:rPr>
              <a:t>C</a:t>
            </a:r>
          </a:p>
          <a:p>
            <a:pPr lvl="1"/>
            <a:endParaRPr lang="fr-FR" sz="2000" dirty="0" smtClean="0">
              <a:solidFill>
                <a:schemeClr val="bg1"/>
              </a:solidFill>
            </a:endParaRPr>
          </a:p>
          <a:p>
            <a:pPr lvl="1"/>
            <a:r>
              <a:rPr lang="fr-FR" sz="2000" dirty="0" smtClean="0">
                <a:solidFill>
                  <a:schemeClr val="bg1"/>
                </a:solidFill>
              </a:rPr>
              <a:t>"</a:t>
            </a:r>
            <a:r>
              <a:rPr lang="fr-FR" sz="2000" dirty="0" smtClean="0">
                <a:solidFill>
                  <a:srgbClr val="FF0000"/>
                </a:solidFill>
              </a:rPr>
              <a:t>En ligne</a:t>
            </a:r>
            <a:r>
              <a:rPr lang="fr-FR" sz="2000" dirty="0" smtClean="0">
                <a:solidFill>
                  <a:schemeClr val="bg1"/>
                </a:solidFill>
              </a:rPr>
              <a:t>": </a:t>
            </a:r>
            <a:r>
              <a:rPr lang="fr-FR" sz="2000" dirty="0" smtClean="0">
                <a:solidFill>
                  <a:schemeClr val="bg1"/>
                </a:solidFill>
              </a:rPr>
              <a:t>Module existant seulement en mémoire, jamais </a:t>
            </a:r>
            <a:r>
              <a:rPr lang="fr-FR" sz="2000" dirty="0" smtClean="0">
                <a:solidFill>
                  <a:schemeClr val="bg1"/>
                </a:solidFill>
              </a:rPr>
              <a:t>enregistré sur le </a:t>
            </a:r>
            <a:r>
              <a:rPr lang="fr-FR" sz="2000" dirty="0" smtClean="0">
                <a:solidFill>
                  <a:schemeClr val="bg1"/>
                </a:solidFill>
              </a:rPr>
              <a:t>disque, </a:t>
            </a:r>
            <a:r>
              <a:rPr lang="fr-FR" sz="2000" dirty="0" smtClean="0">
                <a:solidFill>
                  <a:schemeClr val="bg1"/>
                </a:solidFill>
              </a:rPr>
              <a:t>ne </a:t>
            </a:r>
            <a:r>
              <a:rPr lang="fr-FR" sz="2000" dirty="0" smtClean="0">
                <a:solidFill>
                  <a:schemeClr val="bg1"/>
                </a:solidFill>
              </a:rPr>
              <a:t>créant aucune clé </a:t>
            </a:r>
            <a:r>
              <a:rPr lang="fr-FR" sz="2000" dirty="0" smtClean="0">
                <a:solidFill>
                  <a:schemeClr val="bg1"/>
                </a:solidFill>
              </a:rPr>
              <a:t>de registre, </a:t>
            </a:r>
            <a:r>
              <a:rPr lang="fr-FR" sz="2000" dirty="0" smtClean="0">
                <a:solidFill>
                  <a:schemeClr val="bg1"/>
                </a:solidFill>
              </a:rPr>
              <a:t>et tous </a:t>
            </a:r>
            <a:r>
              <a:rPr lang="fr-FR" sz="2000" dirty="0" smtClean="0">
                <a:solidFill>
                  <a:schemeClr val="bg1"/>
                </a:solidFill>
              </a:rPr>
              <a:t>les journaux sont également conservés en mémoire </a:t>
            </a:r>
            <a:r>
              <a:rPr lang="fr-FR" sz="2000" dirty="0" smtClean="0">
                <a:solidFill>
                  <a:schemeClr val="bg1"/>
                </a:solidFill>
              </a:rPr>
              <a:t> puis envoyer directement au </a:t>
            </a:r>
            <a:r>
              <a:rPr lang="fr-FR" sz="2000" dirty="0" smtClean="0">
                <a:solidFill>
                  <a:schemeClr val="bg1"/>
                </a:solidFill>
              </a:rPr>
              <a:t>serveur C &amp; </a:t>
            </a:r>
            <a:r>
              <a:rPr lang="fr-FR" sz="2000" dirty="0" smtClean="0">
                <a:solidFill>
                  <a:schemeClr val="bg1"/>
                </a:solidFill>
              </a:rPr>
              <a:t>C</a:t>
            </a:r>
            <a:endParaRPr lang="en-US" sz="2000" dirty="0" smtClean="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FR" dirty="0" smtClean="0">
                <a:solidFill>
                  <a:schemeClr val="bg1"/>
                </a:solidFill>
              </a:rPr>
              <a:t>Seconde Etape</a:t>
            </a:r>
            <a:endParaRPr lang="fr-FR" dirty="0">
              <a:solidFill>
                <a:schemeClr val="bg1"/>
              </a:solidFill>
            </a:endParaRPr>
          </a:p>
        </p:txBody>
      </p:sp>
      <p:pic>
        <p:nvPicPr>
          <p:cNvPr id="78850" name="Picture 2"/>
          <p:cNvPicPr>
            <a:picLocks noGrp="1" noChangeAspect="1" noChangeArrowheads="1"/>
          </p:cNvPicPr>
          <p:nvPr>
            <p:ph idx="1"/>
            <p:custDataLst>
              <p:tags r:id="rId2"/>
            </p:custDataLst>
          </p:nvPr>
        </p:nvPicPr>
        <p:blipFill>
          <a:blip r:embed="rId4"/>
          <a:srcRect/>
          <a:stretch>
            <a:fillRect/>
          </a:stretch>
        </p:blipFill>
        <p:spPr bwMode="auto">
          <a:xfrm>
            <a:off x="930665" y="1857364"/>
            <a:ext cx="7498987" cy="385765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redoct.jpg"/>
          <p:cNvPicPr>
            <a:picLocks noChangeAspect="1"/>
          </p:cNvPicPr>
          <p:nvPr>
            <p:custDataLst>
              <p:tags r:id="rId1"/>
            </p:custDataLst>
          </p:nvPr>
        </p:nvPicPr>
        <p:blipFill>
          <a:blip r:embed="rId6" cstate="print"/>
          <a:stretch>
            <a:fillRect/>
          </a:stretch>
        </p:blipFill>
        <p:spPr>
          <a:xfrm>
            <a:off x="0" y="0"/>
            <a:ext cx="9144000" cy="6858000"/>
          </a:xfrm>
          <a:prstGeom prst="rect">
            <a:avLst/>
          </a:prstGeom>
        </p:spPr>
      </p:pic>
      <p:grpSp>
        <p:nvGrpSpPr>
          <p:cNvPr id="2" name="Группа 9"/>
          <p:cNvGrpSpPr/>
          <p:nvPr>
            <p:custDataLst>
              <p:tags r:id="rId2"/>
            </p:custDataLst>
          </p:nvPr>
        </p:nvGrpSpPr>
        <p:grpSpPr>
          <a:xfrm>
            <a:off x="-914400" y="370582"/>
            <a:ext cx="9372600" cy="1187648"/>
            <a:chOff x="-914400" y="370582"/>
            <a:chExt cx="9372600" cy="1187648"/>
          </a:xfrm>
        </p:grpSpPr>
        <p:pic>
          <p:nvPicPr>
            <p:cNvPr id="8" name="Рисунок 7" descr="plashka2.png"/>
            <p:cNvPicPr>
              <a:picLocks noChangeAspect="1"/>
            </p:cNvPicPr>
            <p:nvPr/>
          </p:nvPicPr>
          <p:blipFill>
            <a:blip r:embed="rId7" cstate="print"/>
            <a:stretch>
              <a:fillRect/>
            </a:stretch>
          </p:blipFill>
          <p:spPr>
            <a:xfrm>
              <a:off x="-914400" y="370582"/>
              <a:ext cx="9144000" cy="1187648"/>
            </a:xfrm>
            <a:prstGeom prst="rect">
              <a:avLst/>
            </a:prstGeom>
            <a:effectLst>
              <a:outerShdw blurRad="50800" dist="38100" dir="2700000" algn="tl" rotWithShape="0">
                <a:prstClr val="black">
                  <a:alpha val="40000"/>
                </a:prstClr>
              </a:outerShdw>
            </a:effectLst>
          </p:spPr>
        </p:pic>
        <p:sp>
          <p:nvSpPr>
            <p:cNvPr id="9" name="Заголовок 6"/>
            <p:cNvSpPr txBox="1">
              <a:spLocks/>
            </p:cNvSpPr>
            <p:nvPr/>
          </p:nvSpPr>
          <p:spPr>
            <a:xfrm>
              <a:off x="457200" y="370582"/>
              <a:ext cx="8001000" cy="1066800"/>
            </a:xfrm>
            <a:prstGeom prst="rect">
              <a:avLst/>
            </a:prstGeom>
          </p:spPr>
          <p:txBody>
            <a:bodyPr vert="horz" lIns="91440" tIns="45720" rIns="91440" bIns="45720" rtlCol="0" anchor="ctr">
              <a:normAutofit/>
            </a:bodyPr>
            <a:lstStyle/>
            <a:p>
              <a:pPr lvl="0" algn="ctr">
                <a:spcBef>
                  <a:spcPct val="0"/>
                </a:spcBef>
              </a:pPr>
              <a:r>
                <a:rPr lang="fr-FR" sz="4400" smtClean="0">
                  <a:solidFill>
                    <a:schemeClr val="bg1"/>
                  </a:solidFill>
                  <a:effectLst>
                    <a:outerShdw dist="38100" dir="4200000" algn="tl" rotWithShape="0">
                      <a:prstClr val="black">
                        <a:alpha val="35000"/>
                      </a:prstClr>
                    </a:outerShdw>
                  </a:effectLst>
                  <a:latin typeface="Franklin Gothic Demi" pitchFamily="34" charset="0"/>
                  <a:ea typeface="+mj-ea"/>
                  <a:cs typeface="+mj-cs"/>
                </a:rPr>
                <a:t>Chronologie</a:t>
              </a:r>
              <a:endParaRPr lang="fr-FR" sz="4400" smtClean="0">
                <a:solidFill>
                  <a:schemeClr val="bg1"/>
                </a:solidFill>
                <a:effectLst>
                  <a:outerShdw dist="38100" dir="4200000" algn="tl" rotWithShape="0">
                    <a:prstClr val="black">
                      <a:alpha val="35000"/>
                    </a:prstClr>
                  </a:outerShdw>
                </a:effectLst>
                <a:latin typeface="Franklin Gothic Demi" pitchFamily="34" charset="0"/>
                <a:ea typeface="+mj-ea"/>
                <a:cs typeface="+mj-cs"/>
              </a:endParaRPr>
            </a:p>
          </p:txBody>
        </p:sp>
      </p:grpSp>
      <p:pic>
        <p:nvPicPr>
          <p:cNvPr id="12" name="Рисунок 11" descr="sub.png"/>
          <p:cNvPicPr>
            <a:picLocks noChangeAspect="1"/>
          </p:cNvPicPr>
          <p:nvPr>
            <p:custDataLst>
              <p:tags r:id="rId3"/>
            </p:custDataLst>
          </p:nvPr>
        </p:nvPicPr>
        <p:blipFill>
          <a:blip r:embed="rId8" cstate="print"/>
          <a:stretch>
            <a:fillRect/>
          </a:stretch>
        </p:blipFill>
        <p:spPr>
          <a:xfrm>
            <a:off x="5943600" y="4800600"/>
            <a:ext cx="2886075" cy="1799682"/>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FR" dirty="0" smtClean="0">
                <a:solidFill>
                  <a:schemeClr val="bg1"/>
                </a:solidFill>
              </a:rPr>
              <a:t>Chronologie</a:t>
            </a:r>
            <a:endParaRPr lang="fr-FR" dirty="0">
              <a:solidFill>
                <a:schemeClr val="bg1"/>
              </a:solidFill>
            </a:endParaRPr>
          </a:p>
        </p:txBody>
      </p:sp>
      <p:sp>
        <p:nvSpPr>
          <p:cNvPr id="3" name="Espace réservé du contenu 2"/>
          <p:cNvSpPr>
            <a:spLocks noGrp="1"/>
          </p:cNvSpPr>
          <p:nvPr>
            <p:ph idx="1"/>
            <p:custDataLst>
              <p:tags r:id="rId2"/>
            </p:custDataLst>
          </p:nvPr>
        </p:nvSpPr>
        <p:spPr/>
        <p:txBody>
          <a:bodyPr>
            <a:noAutofit/>
          </a:bodyPr>
          <a:lstStyle/>
          <a:p>
            <a:r>
              <a:rPr lang="fr-FR" sz="2400" dirty="0" smtClean="0">
                <a:solidFill>
                  <a:schemeClr val="bg1"/>
                </a:solidFill>
              </a:rPr>
              <a:t>Nous avons </a:t>
            </a:r>
            <a:r>
              <a:rPr lang="fr-FR" sz="2400" dirty="0" smtClean="0">
                <a:solidFill>
                  <a:srgbClr val="FF0000"/>
                </a:solidFill>
              </a:rPr>
              <a:t>identifié</a:t>
            </a:r>
            <a:r>
              <a:rPr lang="fr-FR" sz="2400" dirty="0" smtClean="0">
                <a:solidFill>
                  <a:schemeClr val="bg1"/>
                </a:solidFill>
              </a:rPr>
              <a:t> plus de </a:t>
            </a:r>
            <a:r>
              <a:rPr lang="fr-FR" sz="2400" dirty="0" smtClean="0">
                <a:solidFill>
                  <a:srgbClr val="FF0000"/>
                </a:solidFill>
              </a:rPr>
              <a:t>1000 fichiers malveillants </a:t>
            </a:r>
            <a:r>
              <a:rPr lang="fr-FR" sz="2400" dirty="0" smtClean="0">
                <a:solidFill>
                  <a:schemeClr val="bg1"/>
                </a:solidFill>
              </a:rPr>
              <a:t>différents liés à plus de </a:t>
            </a:r>
            <a:r>
              <a:rPr lang="fr-FR" sz="2400" dirty="0" smtClean="0">
                <a:solidFill>
                  <a:srgbClr val="FF0000"/>
                </a:solidFill>
              </a:rPr>
              <a:t>30 modules</a:t>
            </a:r>
            <a:r>
              <a:rPr lang="fr-FR" sz="2400" dirty="0" smtClean="0">
                <a:solidFill>
                  <a:schemeClr val="bg1"/>
                </a:solidFill>
              </a:rPr>
              <a:t> de ce </a:t>
            </a:r>
            <a:r>
              <a:rPr lang="fr-FR" sz="2400" dirty="0" smtClean="0">
                <a:solidFill>
                  <a:srgbClr val="FF0000"/>
                </a:solidFill>
              </a:rPr>
              <a:t>kit d'espionnage</a:t>
            </a:r>
            <a:r>
              <a:rPr lang="fr-FR" sz="2400" dirty="0" smtClean="0">
                <a:solidFill>
                  <a:schemeClr val="bg1"/>
                </a:solidFill>
              </a:rPr>
              <a:t>.</a:t>
            </a:r>
          </a:p>
          <a:p>
            <a:r>
              <a:rPr lang="fr-FR" sz="2400" dirty="0" smtClean="0">
                <a:solidFill>
                  <a:schemeClr val="bg1"/>
                </a:solidFill>
              </a:rPr>
              <a:t>La </a:t>
            </a:r>
            <a:r>
              <a:rPr lang="fr-FR" sz="2400" dirty="0" smtClean="0">
                <a:solidFill>
                  <a:schemeClr val="bg1"/>
                </a:solidFill>
              </a:rPr>
              <a:t>plupart d'entre eux ont été </a:t>
            </a:r>
            <a:r>
              <a:rPr lang="fr-FR" sz="2400" dirty="0" smtClean="0">
                <a:solidFill>
                  <a:srgbClr val="FF0000"/>
                </a:solidFill>
              </a:rPr>
              <a:t>créés</a:t>
            </a:r>
            <a:r>
              <a:rPr lang="fr-FR" sz="2400" dirty="0" smtClean="0">
                <a:solidFill>
                  <a:schemeClr val="bg1"/>
                </a:solidFill>
              </a:rPr>
              <a:t> entre </a:t>
            </a:r>
            <a:r>
              <a:rPr lang="fr-FR" sz="2400" dirty="0" smtClean="0">
                <a:solidFill>
                  <a:srgbClr val="FF0000"/>
                </a:solidFill>
              </a:rPr>
              <a:t>mai 2010</a:t>
            </a:r>
            <a:r>
              <a:rPr lang="fr-FR" sz="2400" dirty="0" smtClean="0">
                <a:solidFill>
                  <a:schemeClr val="bg1"/>
                </a:solidFill>
              </a:rPr>
              <a:t> et </a:t>
            </a:r>
            <a:r>
              <a:rPr lang="fr-FR" sz="2400" dirty="0" smtClean="0">
                <a:solidFill>
                  <a:srgbClr val="FF0000"/>
                </a:solidFill>
              </a:rPr>
              <a:t>Octobre 2012</a:t>
            </a:r>
            <a:r>
              <a:rPr lang="fr-FR" sz="2400" dirty="0" smtClean="0">
                <a:solidFill>
                  <a:schemeClr val="bg1"/>
                </a:solidFill>
              </a:rPr>
              <a:t>.</a:t>
            </a:r>
          </a:p>
          <a:p>
            <a:r>
              <a:rPr lang="fr-FR" sz="2400" dirty="0" smtClean="0">
                <a:solidFill>
                  <a:schemeClr val="bg1"/>
                </a:solidFill>
              </a:rPr>
              <a:t>Il y avait </a:t>
            </a:r>
            <a:r>
              <a:rPr lang="fr-FR" sz="2400" dirty="0" smtClean="0">
                <a:solidFill>
                  <a:srgbClr val="FF0000"/>
                </a:solidFill>
              </a:rPr>
              <a:t>115 dates </a:t>
            </a:r>
            <a:r>
              <a:rPr lang="fr-FR" sz="2400" dirty="0" smtClean="0">
                <a:solidFill>
                  <a:schemeClr val="bg1"/>
                </a:solidFill>
              </a:rPr>
              <a:t>de </a:t>
            </a:r>
            <a:r>
              <a:rPr lang="fr-FR" sz="2400" dirty="0" smtClean="0">
                <a:solidFill>
                  <a:srgbClr val="FF0000"/>
                </a:solidFill>
              </a:rPr>
              <a:t>création</a:t>
            </a:r>
            <a:r>
              <a:rPr lang="fr-FR" sz="2400" dirty="0" smtClean="0">
                <a:solidFill>
                  <a:schemeClr val="bg1"/>
                </a:solidFill>
              </a:rPr>
              <a:t> de fichier </a:t>
            </a:r>
            <a:r>
              <a:rPr lang="fr-FR" sz="2400" dirty="0" smtClean="0">
                <a:solidFill>
                  <a:srgbClr val="FF0000"/>
                </a:solidFill>
              </a:rPr>
              <a:t>liés </a:t>
            </a:r>
            <a:r>
              <a:rPr lang="fr-FR" sz="2400" dirty="0" smtClean="0">
                <a:solidFill>
                  <a:srgbClr val="FF0000"/>
                </a:solidFill>
              </a:rPr>
              <a:t>aux campagnes d’attaques </a:t>
            </a:r>
            <a:r>
              <a:rPr lang="fr-FR" sz="2400" dirty="0" smtClean="0">
                <a:solidFill>
                  <a:srgbClr val="FF0000"/>
                </a:solidFill>
              </a:rPr>
              <a:t>par </a:t>
            </a:r>
            <a:r>
              <a:rPr lang="fr-FR" sz="2400" dirty="0" smtClean="0">
                <a:solidFill>
                  <a:srgbClr val="FF0000"/>
                </a:solidFill>
              </a:rPr>
              <a:t>email</a:t>
            </a:r>
            <a:r>
              <a:rPr lang="fr-FR" sz="2400" dirty="0" smtClean="0">
                <a:solidFill>
                  <a:schemeClr val="bg1"/>
                </a:solidFill>
              </a:rPr>
              <a:t>, durant ces </a:t>
            </a:r>
            <a:r>
              <a:rPr lang="fr-FR" sz="2400" dirty="0" smtClean="0">
                <a:solidFill>
                  <a:srgbClr val="FF0000"/>
                </a:solidFill>
              </a:rPr>
              <a:t>deux dernières années et demie</a:t>
            </a:r>
            <a:r>
              <a:rPr lang="fr-FR" sz="2400" dirty="0" smtClean="0">
                <a:solidFill>
                  <a:schemeClr val="bg1"/>
                </a:solidFill>
              </a:rPr>
              <a:t>.</a:t>
            </a:r>
          </a:p>
          <a:p>
            <a:r>
              <a:rPr lang="fr-FR" sz="2400" dirty="0" smtClean="0">
                <a:solidFill>
                  <a:schemeClr val="bg1"/>
                </a:solidFill>
              </a:rPr>
              <a:t>La </a:t>
            </a:r>
            <a:r>
              <a:rPr lang="fr-FR" sz="2400" dirty="0" smtClean="0">
                <a:solidFill>
                  <a:srgbClr val="FF0000"/>
                </a:solidFill>
              </a:rPr>
              <a:t>concentration</a:t>
            </a:r>
            <a:r>
              <a:rPr lang="fr-FR" sz="2400" dirty="0" smtClean="0">
                <a:solidFill>
                  <a:schemeClr val="bg1"/>
                </a:solidFill>
              </a:rPr>
              <a:t> des dates de création des fichiers autour d'un </a:t>
            </a:r>
            <a:r>
              <a:rPr lang="fr-FR" sz="2400" dirty="0" smtClean="0">
                <a:solidFill>
                  <a:srgbClr val="FF0000"/>
                </a:solidFill>
              </a:rPr>
              <a:t>jour particulier</a:t>
            </a:r>
            <a:r>
              <a:rPr lang="fr-FR" sz="2400" dirty="0" smtClean="0">
                <a:solidFill>
                  <a:schemeClr val="bg1"/>
                </a:solidFill>
              </a:rPr>
              <a:t> semble indiquer la </a:t>
            </a:r>
            <a:r>
              <a:rPr lang="fr-FR" sz="2400" dirty="0" smtClean="0">
                <a:solidFill>
                  <a:srgbClr val="FF0000"/>
                </a:solidFill>
              </a:rPr>
              <a:t>date d'attaques massives</a:t>
            </a:r>
            <a:r>
              <a:rPr lang="fr-FR" sz="2400" dirty="0" smtClean="0">
                <a:solidFill>
                  <a:schemeClr val="bg1"/>
                </a:solidFill>
              </a:rPr>
              <a:t>, qui a également été confirmée par certaines de nos observations secondaires</a:t>
            </a:r>
            <a:r>
              <a:rPr lang="fr-FR" sz="2400" dirty="0" smtClean="0">
                <a:solidFill>
                  <a:schemeClr val="bg1"/>
                </a:solidFill>
              </a:rPr>
              <a:t>.</a:t>
            </a:r>
          </a:p>
          <a:p>
            <a:endParaRPr lang="fr-FR" sz="2000" dirty="0" smtClean="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FR" dirty="0" smtClean="0">
                <a:solidFill>
                  <a:schemeClr val="bg1"/>
                </a:solidFill>
              </a:rPr>
              <a:t>Chronologie</a:t>
            </a:r>
            <a:endParaRPr lang="fr-FR" dirty="0">
              <a:solidFill>
                <a:schemeClr val="bg1"/>
              </a:solidFill>
            </a:endParaRPr>
          </a:p>
        </p:txBody>
      </p:sp>
      <p:sp>
        <p:nvSpPr>
          <p:cNvPr id="3" name="Espace réservé du contenu 2"/>
          <p:cNvSpPr>
            <a:spLocks noGrp="1"/>
          </p:cNvSpPr>
          <p:nvPr>
            <p:ph idx="1"/>
            <p:custDataLst>
              <p:tags r:id="rId2"/>
            </p:custDataLst>
          </p:nvPr>
        </p:nvSpPr>
        <p:spPr/>
        <p:txBody>
          <a:bodyPr>
            <a:noAutofit/>
          </a:bodyPr>
          <a:lstStyle/>
          <a:p>
            <a:r>
              <a:rPr lang="en-US" sz="2400" b="1" dirty="0" smtClean="0">
                <a:solidFill>
                  <a:schemeClr val="bg1"/>
                </a:solidFill>
              </a:rPr>
              <a:t>2010</a:t>
            </a:r>
            <a:endParaRPr lang="en-US" sz="2400" dirty="0" smtClean="0">
              <a:solidFill>
                <a:schemeClr val="bg1"/>
              </a:solidFill>
            </a:endParaRPr>
          </a:p>
          <a:p>
            <a:pPr lvl="1"/>
            <a:r>
              <a:rPr lang="en-US" sz="2000" dirty="0" smtClean="0">
                <a:solidFill>
                  <a:schemeClr val="bg1"/>
                </a:solidFill>
              </a:rPr>
              <a:t>19.05.2010</a:t>
            </a:r>
          </a:p>
          <a:p>
            <a:pPr lvl="1"/>
            <a:r>
              <a:rPr lang="en-US" sz="2000" dirty="0" smtClean="0">
                <a:solidFill>
                  <a:schemeClr val="bg1"/>
                </a:solidFill>
              </a:rPr>
              <a:t>21.07.2010</a:t>
            </a:r>
          </a:p>
          <a:p>
            <a:pPr lvl="1"/>
            <a:r>
              <a:rPr lang="en-US" sz="2000" dirty="0" smtClean="0">
                <a:solidFill>
                  <a:schemeClr val="bg1"/>
                </a:solidFill>
              </a:rPr>
              <a:t>04.09.2010</a:t>
            </a:r>
          </a:p>
          <a:p>
            <a:r>
              <a:rPr lang="en-US" sz="2400" b="1" dirty="0" smtClean="0">
                <a:solidFill>
                  <a:schemeClr val="bg1"/>
                </a:solidFill>
              </a:rPr>
              <a:t>2011</a:t>
            </a:r>
            <a:endParaRPr lang="en-US" sz="2400" dirty="0" smtClean="0">
              <a:solidFill>
                <a:schemeClr val="bg1"/>
              </a:solidFill>
            </a:endParaRPr>
          </a:p>
          <a:p>
            <a:pPr lvl="1"/>
            <a:r>
              <a:rPr lang="en-US" sz="2000" dirty="0" smtClean="0">
                <a:solidFill>
                  <a:schemeClr val="bg1"/>
                </a:solidFill>
              </a:rPr>
              <a:t>05.01.2011</a:t>
            </a:r>
          </a:p>
          <a:p>
            <a:pPr lvl="1"/>
            <a:r>
              <a:rPr lang="en-US" sz="2000" dirty="0" smtClean="0">
                <a:solidFill>
                  <a:schemeClr val="bg1"/>
                </a:solidFill>
              </a:rPr>
              <a:t>14.03.2011</a:t>
            </a:r>
          </a:p>
          <a:p>
            <a:pPr lvl="1"/>
            <a:r>
              <a:rPr lang="en-US" sz="2000" dirty="0" smtClean="0">
                <a:solidFill>
                  <a:schemeClr val="bg1"/>
                </a:solidFill>
              </a:rPr>
              <a:t>05.04.2011</a:t>
            </a:r>
          </a:p>
          <a:p>
            <a:pPr lvl="1"/>
            <a:r>
              <a:rPr lang="en-US" sz="2000" dirty="0" smtClean="0">
                <a:solidFill>
                  <a:schemeClr val="bg1"/>
                </a:solidFill>
              </a:rPr>
              <a:t>23.06.2011</a:t>
            </a:r>
          </a:p>
          <a:p>
            <a:pPr lvl="1"/>
            <a:r>
              <a:rPr lang="en-US" sz="2000" dirty="0" smtClean="0">
                <a:solidFill>
                  <a:schemeClr val="bg1"/>
                </a:solidFill>
              </a:rPr>
              <a:t>06.09.2011</a:t>
            </a:r>
          </a:p>
          <a:p>
            <a:pPr lvl="1"/>
            <a:r>
              <a:rPr lang="en-US" sz="2000" dirty="0" smtClean="0">
                <a:solidFill>
                  <a:schemeClr val="bg1"/>
                </a:solidFill>
              </a:rPr>
              <a:t>21.09.2011</a:t>
            </a:r>
          </a:p>
          <a:p>
            <a:r>
              <a:rPr lang="en-US" sz="2400" b="1" dirty="0" smtClean="0">
                <a:solidFill>
                  <a:schemeClr val="bg1"/>
                </a:solidFill>
              </a:rPr>
              <a:t>2012</a:t>
            </a:r>
            <a:endParaRPr lang="en-US" sz="2400" dirty="0" smtClean="0">
              <a:solidFill>
                <a:schemeClr val="bg1"/>
              </a:solidFill>
            </a:endParaRPr>
          </a:p>
          <a:p>
            <a:pPr lvl="1"/>
            <a:r>
              <a:rPr lang="en-US" sz="2000" dirty="0" smtClean="0">
                <a:solidFill>
                  <a:schemeClr val="bg1"/>
                </a:solidFill>
              </a:rPr>
              <a:t>12.01.2012</a:t>
            </a:r>
          </a:p>
          <a:p>
            <a:endParaRPr lang="fr-FR" sz="2000" dirty="0" smtClean="0">
              <a:solidFill>
                <a:schemeClr val="bg1"/>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redoct.jpg"/>
          <p:cNvPicPr>
            <a:picLocks noChangeAspect="1"/>
          </p:cNvPicPr>
          <p:nvPr>
            <p:custDataLst>
              <p:tags r:id="rId1"/>
            </p:custDataLst>
          </p:nvPr>
        </p:nvPicPr>
        <p:blipFill>
          <a:blip r:embed="rId6" cstate="print"/>
          <a:stretch>
            <a:fillRect/>
          </a:stretch>
        </p:blipFill>
        <p:spPr>
          <a:xfrm>
            <a:off x="0" y="0"/>
            <a:ext cx="9144000" cy="6858000"/>
          </a:xfrm>
          <a:prstGeom prst="rect">
            <a:avLst/>
          </a:prstGeom>
        </p:spPr>
      </p:pic>
      <p:grpSp>
        <p:nvGrpSpPr>
          <p:cNvPr id="2" name="Группа 9"/>
          <p:cNvGrpSpPr/>
          <p:nvPr>
            <p:custDataLst>
              <p:tags r:id="rId2"/>
            </p:custDataLst>
          </p:nvPr>
        </p:nvGrpSpPr>
        <p:grpSpPr>
          <a:xfrm>
            <a:off x="-914400" y="370582"/>
            <a:ext cx="9372600" cy="1187648"/>
            <a:chOff x="-914400" y="370582"/>
            <a:chExt cx="9372600" cy="1187648"/>
          </a:xfrm>
        </p:grpSpPr>
        <p:pic>
          <p:nvPicPr>
            <p:cNvPr id="8" name="Рисунок 7" descr="plashka2.png"/>
            <p:cNvPicPr>
              <a:picLocks noChangeAspect="1"/>
            </p:cNvPicPr>
            <p:nvPr/>
          </p:nvPicPr>
          <p:blipFill>
            <a:blip r:embed="rId7" cstate="print"/>
            <a:stretch>
              <a:fillRect/>
            </a:stretch>
          </p:blipFill>
          <p:spPr>
            <a:xfrm>
              <a:off x="-914400" y="370582"/>
              <a:ext cx="9144000" cy="1187648"/>
            </a:xfrm>
            <a:prstGeom prst="rect">
              <a:avLst/>
            </a:prstGeom>
            <a:effectLst>
              <a:outerShdw blurRad="50800" dist="38100" dir="2700000" algn="tl" rotWithShape="0">
                <a:prstClr val="black">
                  <a:alpha val="40000"/>
                </a:prstClr>
              </a:outerShdw>
            </a:effectLst>
          </p:spPr>
        </p:pic>
        <p:sp>
          <p:nvSpPr>
            <p:cNvPr id="9" name="Заголовок 6"/>
            <p:cNvSpPr txBox="1">
              <a:spLocks/>
            </p:cNvSpPr>
            <p:nvPr/>
          </p:nvSpPr>
          <p:spPr>
            <a:xfrm>
              <a:off x="457200" y="370582"/>
              <a:ext cx="8001000" cy="1066800"/>
            </a:xfrm>
            <a:prstGeom prst="rect">
              <a:avLst/>
            </a:prstGeom>
          </p:spPr>
          <p:txBody>
            <a:bodyPr vert="horz" lIns="91440" tIns="45720" rIns="91440" bIns="45720" rtlCol="0" anchor="ctr">
              <a:normAutofit/>
            </a:bodyPr>
            <a:lstStyle/>
            <a:p>
              <a:pPr lvl="0" algn="ctr">
                <a:spcBef>
                  <a:spcPct val="0"/>
                </a:spcBef>
              </a:pPr>
              <a:r>
                <a:rPr lang="en-US" sz="4400" dirty="0" err="1" smtClean="0">
                  <a:solidFill>
                    <a:schemeClr val="bg1"/>
                  </a:solidFill>
                  <a:effectLst>
                    <a:outerShdw dist="38100" dir="4200000" algn="tl" rotWithShape="0">
                      <a:prstClr val="black">
                        <a:alpha val="35000"/>
                      </a:prstClr>
                    </a:outerShdw>
                  </a:effectLst>
                  <a:latin typeface="Franklin Gothic Demi" pitchFamily="34" charset="0"/>
                  <a:ea typeface="+mj-ea"/>
                  <a:cs typeface="+mj-cs"/>
                </a:rPr>
                <a:t>Cibles</a:t>
              </a:r>
              <a:endParaRPr lang="en-US" sz="4400" dirty="0" smtClean="0">
                <a:solidFill>
                  <a:schemeClr val="bg1"/>
                </a:solidFill>
                <a:effectLst>
                  <a:outerShdw dist="38100" dir="4200000" algn="tl" rotWithShape="0">
                    <a:prstClr val="black">
                      <a:alpha val="35000"/>
                    </a:prstClr>
                  </a:outerShdw>
                </a:effectLst>
                <a:latin typeface="Franklin Gothic Demi" pitchFamily="34" charset="0"/>
                <a:ea typeface="+mj-ea"/>
                <a:cs typeface="+mj-cs"/>
              </a:endParaRPr>
            </a:p>
          </p:txBody>
        </p:sp>
      </p:grpSp>
      <p:pic>
        <p:nvPicPr>
          <p:cNvPr id="12" name="Рисунок 11" descr="sub.png"/>
          <p:cNvPicPr>
            <a:picLocks noChangeAspect="1"/>
          </p:cNvPicPr>
          <p:nvPr>
            <p:custDataLst>
              <p:tags r:id="rId3"/>
            </p:custDataLst>
          </p:nvPr>
        </p:nvPicPr>
        <p:blipFill>
          <a:blip r:embed="rId8" cstate="print"/>
          <a:stretch>
            <a:fillRect/>
          </a:stretch>
        </p:blipFill>
        <p:spPr>
          <a:xfrm>
            <a:off x="5943600" y="4800600"/>
            <a:ext cx="2886075" cy="1799682"/>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FR" dirty="0" smtClean="0">
                <a:solidFill>
                  <a:schemeClr val="bg1"/>
                </a:solidFill>
              </a:rPr>
              <a:t>Cibles</a:t>
            </a:r>
            <a:endParaRPr lang="fr-FR" dirty="0">
              <a:solidFill>
                <a:schemeClr val="bg1"/>
              </a:solidFill>
            </a:endParaRPr>
          </a:p>
        </p:txBody>
      </p:sp>
      <p:sp>
        <p:nvSpPr>
          <p:cNvPr id="3" name="Espace réservé du contenu 2"/>
          <p:cNvSpPr>
            <a:spLocks noGrp="1"/>
          </p:cNvSpPr>
          <p:nvPr>
            <p:ph idx="1"/>
            <p:custDataLst>
              <p:tags r:id="rId2"/>
            </p:custDataLst>
          </p:nvPr>
        </p:nvSpPr>
        <p:spPr/>
        <p:txBody>
          <a:bodyPr>
            <a:noAutofit/>
          </a:bodyPr>
          <a:lstStyle/>
          <a:p>
            <a:r>
              <a:rPr lang="fr-FR" sz="2800" dirty="0" smtClean="0">
                <a:solidFill>
                  <a:schemeClr val="bg1"/>
                </a:solidFill>
              </a:rPr>
              <a:t>Nous avons utilisé </a:t>
            </a:r>
            <a:r>
              <a:rPr lang="fr-FR" sz="2800" dirty="0" smtClean="0">
                <a:solidFill>
                  <a:srgbClr val="FF0000"/>
                </a:solidFill>
              </a:rPr>
              <a:t>deux approches pour identifier les cibles </a:t>
            </a:r>
            <a:r>
              <a:rPr lang="fr-FR" sz="2800" dirty="0" smtClean="0">
                <a:solidFill>
                  <a:schemeClr val="bg1"/>
                </a:solidFill>
              </a:rPr>
              <a:t>de ces attaques. </a:t>
            </a:r>
            <a:endParaRPr lang="fr-FR" sz="2800" dirty="0" smtClean="0">
              <a:solidFill>
                <a:schemeClr val="bg1"/>
              </a:solidFill>
            </a:endParaRPr>
          </a:p>
          <a:p>
            <a:r>
              <a:rPr lang="fr-FR" sz="2800" dirty="0" smtClean="0">
                <a:solidFill>
                  <a:schemeClr val="bg1"/>
                </a:solidFill>
              </a:rPr>
              <a:t>Tout </a:t>
            </a:r>
            <a:r>
              <a:rPr lang="fr-FR" sz="2800" dirty="0" smtClean="0">
                <a:solidFill>
                  <a:schemeClr val="bg1"/>
                </a:solidFill>
              </a:rPr>
              <a:t>d'abord, nous avons utilisé le </a:t>
            </a:r>
            <a:r>
              <a:rPr lang="fr-FR" sz="2800" dirty="0" smtClean="0">
                <a:solidFill>
                  <a:srgbClr val="FF0000"/>
                </a:solidFill>
              </a:rPr>
              <a:t>Kaspersky Security Network (KSN)</a:t>
            </a:r>
            <a:r>
              <a:rPr lang="fr-FR" sz="2800" dirty="0" smtClean="0">
                <a:solidFill>
                  <a:schemeClr val="bg1"/>
                </a:solidFill>
              </a:rPr>
              <a:t>, puis nous avons créé notre propre serveur </a:t>
            </a:r>
            <a:r>
              <a:rPr lang="fr-FR" sz="2800" dirty="0" smtClean="0">
                <a:solidFill>
                  <a:schemeClr val="bg1"/>
                </a:solidFill>
              </a:rPr>
              <a:t>« </a:t>
            </a:r>
            <a:r>
              <a:rPr lang="fr-FR" sz="2800" dirty="0" smtClean="0">
                <a:solidFill>
                  <a:srgbClr val="FF0000"/>
                </a:solidFill>
              </a:rPr>
              <a:t>sinkhole</a:t>
            </a:r>
            <a:r>
              <a:rPr lang="fr-FR" sz="2800" dirty="0" smtClean="0">
                <a:solidFill>
                  <a:schemeClr val="bg1"/>
                </a:solidFill>
              </a:rPr>
              <a:t> »</a:t>
            </a:r>
          </a:p>
          <a:p>
            <a:r>
              <a:rPr lang="fr-FR" sz="2800" dirty="0" smtClean="0">
                <a:solidFill>
                  <a:schemeClr val="bg1"/>
                </a:solidFill>
              </a:rPr>
              <a:t>Il y a une corrélation entre les informations observées au </a:t>
            </a:r>
            <a:r>
              <a:rPr lang="fr-FR" sz="2800" dirty="0" smtClean="0">
                <a:solidFill>
                  <a:schemeClr val="bg1"/>
                </a:solidFill>
              </a:rPr>
              <a:t>moyen de deux manières </a:t>
            </a:r>
            <a:r>
              <a:rPr lang="fr-FR" sz="2800" dirty="0" smtClean="0">
                <a:solidFill>
                  <a:schemeClr val="bg1"/>
                </a:solidFill>
              </a:rPr>
              <a:t>indépendantes</a:t>
            </a:r>
            <a:endParaRPr lang="fr-FR" sz="2800" dirty="0" smtClean="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fontScale="90000"/>
          </a:bodyPr>
          <a:lstStyle/>
          <a:p>
            <a:r>
              <a:rPr lang="fr-FR" sz="3600" dirty="0" smtClean="0">
                <a:solidFill>
                  <a:schemeClr val="bg1"/>
                </a:solidFill>
              </a:rPr>
              <a:t>Statistiques:</a:t>
            </a:r>
            <a:r>
              <a:rPr lang="fr-FR" dirty="0" smtClean="0">
                <a:solidFill>
                  <a:schemeClr val="bg1"/>
                </a:solidFill>
              </a:rPr>
              <a:t/>
            </a:r>
            <a:br>
              <a:rPr lang="fr-FR" dirty="0" smtClean="0">
                <a:solidFill>
                  <a:schemeClr val="bg1"/>
                </a:solidFill>
              </a:rPr>
            </a:br>
            <a:r>
              <a:rPr lang="fr-FR" dirty="0" smtClean="0">
                <a:solidFill>
                  <a:schemeClr val="bg1"/>
                </a:solidFill>
              </a:rPr>
              <a:t> </a:t>
            </a:r>
            <a:r>
              <a:rPr lang="fr-FR" sz="3100" dirty="0" smtClean="0">
                <a:solidFill>
                  <a:schemeClr val="bg1"/>
                </a:solidFill>
              </a:rPr>
              <a:t>Kaspersky </a:t>
            </a:r>
            <a:r>
              <a:rPr lang="fr-FR" sz="3100" dirty="0" smtClean="0">
                <a:solidFill>
                  <a:schemeClr val="bg1"/>
                </a:solidFill>
              </a:rPr>
              <a:t>Security Network (KSN)</a:t>
            </a:r>
            <a:endParaRPr lang="fr-FR" sz="3100" dirty="0">
              <a:solidFill>
                <a:schemeClr val="bg1"/>
              </a:solidFill>
            </a:endParaRPr>
          </a:p>
        </p:txBody>
      </p:sp>
      <p:graphicFrame>
        <p:nvGraphicFramePr>
          <p:cNvPr id="6" name="Espace réservé du contenu 5"/>
          <p:cNvGraphicFramePr>
            <a:graphicFrameLocks noGrp="1"/>
          </p:cNvGraphicFramePr>
          <p:nvPr>
            <p:ph idx="1"/>
            <p:custDataLst>
              <p:tags r:id="rId2"/>
            </p:custDataLst>
          </p:nvPr>
        </p:nvGraphicFramePr>
        <p:xfrm>
          <a:off x="2714612" y="6411387"/>
          <a:ext cx="3672408" cy="375199"/>
        </p:xfrm>
        <a:graphic>
          <a:graphicData uri="http://schemas.openxmlformats.org/drawingml/2006/table">
            <a:tbl>
              <a:tblPr>
                <a:tableStyleId>{69C7853C-536D-4A76-A0AE-DD22124D55A5}</a:tableStyleId>
              </a:tblPr>
              <a:tblGrid>
                <a:gridCol w="3107422"/>
                <a:gridCol w="564986"/>
              </a:tblGrid>
              <a:tr h="375199">
                <a:tc>
                  <a:txBody>
                    <a:bodyPr/>
                    <a:lstStyle/>
                    <a:p>
                      <a:pPr algn="ctr" rtl="0" fontAlgn="t"/>
                      <a:r>
                        <a:rPr lang="fr-FR" sz="2000" u="none" strike="noStrike" dirty="0" smtClean="0">
                          <a:effectLst/>
                        </a:rPr>
                        <a:t>France</a:t>
                      </a:r>
                      <a:endParaRPr lang="en-GB" sz="2000" b="0" i="0" u="none" strike="noStrike" dirty="0">
                        <a:solidFill>
                          <a:schemeClr val="tx2"/>
                        </a:solidFill>
                        <a:effectLst/>
                        <a:latin typeface="+mn-lt"/>
                      </a:endParaRPr>
                    </a:p>
                  </a:txBody>
                  <a:tcPr marL="9525" marR="9525" marT="9525" marB="0"/>
                </a:tc>
                <a:tc>
                  <a:txBody>
                    <a:bodyPr/>
                    <a:lstStyle/>
                    <a:p>
                      <a:pPr algn="r" rtl="0" fontAlgn="t"/>
                      <a:r>
                        <a:rPr lang="fr-FR" sz="2000" u="none" strike="noStrike" dirty="0" smtClean="0">
                          <a:effectLst/>
                        </a:rPr>
                        <a:t>4</a:t>
                      </a:r>
                      <a:endParaRPr lang="en-GB" sz="2000" b="0" i="0" u="none" strike="noStrike" dirty="0">
                        <a:solidFill>
                          <a:schemeClr val="tx2"/>
                        </a:solidFill>
                        <a:effectLst/>
                        <a:latin typeface="+mn-lt"/>
                      </a:endParaRPr>
                    </a:p>
                  </a:txBody>
                  <a:tcPr marL="9525" marR="9525" marT="9525" marB="0"/>
                </a:tc>
              </a:tr>
            </a:tbl>
          </a:graphicData>
        </a:graphic>
      </p:graphicFrame>
      <p:graphicFrame>
        <p:nvGraphicFramePr>
          <p:cNvPr id="4" name="Table 2"/>
          <p:cNvGraphicFramePr>
            <a:graphicFrameLocks noGrp="1"/>
          </p:cNvGraphicFramePr>
          <p:nvPr>
            <p:custDataLst>
              <p:tags r:id="rId3"/>
            </p:custDataLst>
            <p:extLst>
              <p:ext uri="{D42A27DB-BD31-4B8C-83A1-F6EECF244321}">
                <p14:modId xmlns="" xmlns:p14="http://schemas.microsoft.com/office/powerpoint/2010/main" val="1410188286"/>
              </p:ext>
            </p:extLst>
          </p:nvPr>
        </p:nvGraphicFramePr>
        <p:xfrm>
          <a:off x="546982" y="2857496"/>
          <a:ext cx="3777074" cy="3457575"/>
        </p:xfrm>
        <a:graphic>
          <a:graphicData uri="http://schemas.openxmlformats.org/drawingml/2006/table">
            <a:tbl>
              <a:tblPr>
                <a:tableStyleId>{3C2FFA5D-87B4-456A-9821-1D502468CF0F}</a:tableStyleId>
              </a:tblPr>
              <a:tblGrid>
                <a:gridCol w="3201010"/>
                <a:gridCol w="576064"/>
              </a:tblGrid>
              <a:tr h="309317">
                <a:tc>
                  <a:txBody>
                    <a:bodyPr/>
                    <a:lstStyle/>
                    <a:p>
                      <a:pPr algn="l" rtl="0" fontAlgn="t"/>
                      <a:r>
                        <a:rPr lang="fr-FR" sz="2000" b="1" u="none" strike="noStrike" dirty="0" smtClean="0">
                          <a:effectLst/>
                        </a:rPr>
                        <a:t>Pays</a:t>
                      </a:r>
                      <a:endParaRPr lang="en-GB" sz="2000" b="1" i="0" u="none" strike="noStrike" dirty="0">
                        <a:solidFill>
                          <a:schemeClr val="tx2"/>
                        </a:solidFill>
                        <a:effectLst/>
                        <a:latin typeface="+mn-lt"/>
                      </a:endParaRPr>
                    </a:p>
                  </a:txBody>
                  <a:tcPr marL="9525" marR="9525" marT="9525" marB="0"/>
                </a:tc>
                <a:tc>
                  <a:txBody>
                    <a:bodyPr/>
                    <a:lstStyle/>
                    <a:p>
                      <a:pPr algn="r" rtl="0" fontAlgn="t"/>
                      <a:r>
                        <a:rPr lang="pl-PL" sz="2000" b="1" u="none" strike="noStrike" dirty="0" smtClean="0">
                          <a:effectLst/>
                        </a:rPr>
                        <a:t>No</a:t>
                      </a:r>
                      <a:endParaRPr lang="en-GB" sz="2000" b="1" i="0" u="none" strike="noStrike" dirty="0">
                        <a:solidFill>
                          <a:schemeClr val="tx2"/>
                        </a:solidFill>
                        <a:effectLst/>
                        <a:latin typeface="+mn-lt"/>
                      </a:endParaRPr>
                    </a:p>
                  </a:txBody>
                  <a:tcPr marL="9525" marR="9525" marT="9525" marB="0"/>
                </a:tc>
              </a:tr>
              <a:tr h="309317">
                <a:tc>
                  <a:txBody>
                    <a:bodyPr/>
                    <a:lstStyle/>
                    <a:p>
                      <a:pPr algn="ctr" rtl="0" fontAlgn="t"/>
                      <a:r>
                        <a:rPr lang="pl-PL" sz="2000" u="none" strike="noStrike" dirty="0" smtClean="0">
                          <a:effectLst/>
                        </a:rPr>
                        <a:t>Russian</a:t>
                      </a:r>
                      <a:r>
                        <a:rPr lang="pl-PL" sz="2000" u="none" strike="noStrike" baseline="0" dirty="0" smtClean="0">
                          <a:effectLst/>
                        </a:rPr>
                        <a:t> Federation</a:t>
                      </a:r>
                      <a:endParaRPr lang="en-GB" sz="2000" b="0" i="0" u="none" strike="noStrike" dirty="0">
                        <a:solidFill>
                          <a:schemeClr val="tx2"/>
                        </a:solidFill>
                        <a:effectLst/>
                        <a:latin typeface="+mn-lt"/>
                      </a:endParaRPr>
                    </a:p>
                  </a:txBody>
                  <a:tcPr marL="9525" marR="9525" marT="9525" marB="0"/>
                </a:tc>
                <a:tc>
                  <a:txBody>
                    <a:bodyPr/>
                    <a:lstStyle/>
                    <a:p>
                      <a:pPr algn="ctr" rtl="0" fontAlgn="t"/>
                      <a:r>
                        <a:rPr lang="pl-PL" sz="2000" u="none" strike="noStrike" dirty="0" smtClean="0">
                          <a:effectLst/>
                        </a:rPr>
                        <a:t>35</a:t>
                      </a:r>
                      <a:endParaRPr lang="en-GB" sz="2000" b="0" i="0" u="none" strike="noStrike" dirty="0">
                        <a:solidFill>
                          <a:schemeClr val="tx2"/>
                        </a:solidFill>
                        <a:effectLst/>
                        <a:latin typeface="+mn-lt"/>
                      </a:endParaRPr>
                    </a:p>
                  </a:txBody>
                  <a:tcPr marL="9525" marR="9525" marT="9525" marB="0"/>
                </a:tc>
              </a:tr>
              <a:tr h="309317">
                <a:tc>
                  <a:txBody>
                    <a:bodyPr/>
                    <a:lstStyle/>
                    <a:p>
                      <a:pPr algn="ctr" rtl="0" fontAlgn="t"/>
                      <a:r>
                        <a:rPr lang="pl-PL" sz="2000" u="none" strike="noStrike" dirty="0" smtClean="0">
                          <a:effectLst/>
                        </a:rPr>
                        <a:t>Kazakhstan</a:t>
                      </a:r>
                      <a:endParaRPr lang="en-GB" sz="2000" b="0" i="0" u="none" strike="noStrike" dirty="0">
                        <a:solidFill>
                          <a:schemeClr val="tx2"/>
                        </a:solidFill>
                        <a:effectLst/>
                        <a:latin typeface="+mn-lt"/>
                      </a:endParaRPr>
                    </a:p>
                  </a:txBody>
                  <a:tcPr marL="9525" marR="9525" marT="9525" marB="0"/>
                </a:tc>
                <a:tc>
                  <a:txBody>
                    <a:bodyPr/>
                    <a:lstStyle/>
                    <a:p>
                      <a:pPr algn="ctr" rtl="0" fontAlgn="t"/>
                      <a:r>
                        <a:rPr lang="pl-PL" sz="2000" u="none" strike="noStrike" dirty="0" smtClean="0">
                          <a:effectLst/>
                        </a:rPr>
                        <a:t>21</a:t>
                      </a:r>
                      <a:endParaRPr lang="en-GB" sz="2000" b="0" i="0" u="none" strike="noStrike" dirty="0">
                        <a:solidFill>
                          <a:schemeClr val="tx2"/>
                        </a:solidFill>
                        <a:effectLst/>
                        <a:latin typeface="+mn-lt"/>
                      </a:endParaRPr>
                    </a:p>
                  </a:txBody>
                  <a:tcPr marL="9525" marR="9525" marT="9525" marB="0"/>
                </a:tc>
              </a:tr>
              <a:tr h="309317">
                <a:tc>
                  <a:txBody>
                    <a:bodyPr/>
                    <a:lstStyle/>
                    <a:p>
                      <a:pPr algn="ctr" rtl="0" fontAlgn="t"/>
                      <a:r>
                        <a:rPr lang="pl-PL" sz="2000" u="none" strike="noStrike" dirty="0" smtClean="0">
                          <a:effectLst/>
                        </a:rPr>
                        <a:t>Azerbaijan</a:t>
                      </a:r>
                      <a:endParaRPr lang="en-GB" sz="2000" b="0" i="0" u="none" strike="noStrike" dirty="0">
                        <a:solidFill>
                          <a:schemeClr val="tx2"/>
                        </a:solidFill>
                        <a:effectLst/>
                        <a:latin typeface="+mn-lt"/>
                      </a:endParaRPr>
                    </a:p>
                  </a:txBody>
                  <a:tcPr marL="9525" marR="9525" marT="9525" marB="0"/>
                </a:tc>
                <a:tc>
                  <a:txBody>
                    <a:bodyPr/>
                    <a:lstStyle/>
                    <a:p>
                      <a:pPr algn="ctr" rtl="0" fontAlgn="t"/>
                      <a:r>
                        <a:rPr lang="pl-PL" sz="2000" u="none" strike="noStrike" dirty="0" smtClean="0">
                          <a:effectLst/>
                        </a:rPr>
                        <a:t>15</a:t>
                      </a:r>
                      <a:endParaRPr lang="en-GB" sz="2000" b="0" i="0" u="none" strike="noStrike" dirty="0">
                        <a:solidFill>
                          <a:schemeClr val="tx2"/>
                        </a:solidFill>
                        <a:effectLst/>
                        <a:latin typeface="+mn-lt"/>
                      </a:endParaRPr>
                    </a:p>
                  </a:txBody>
                  <a:tcPr marL="9525" marR="9525" marT="9525" marB="0"/>
                </a:tc>
              </a:tr>
              <a:tr h="309317">
                <a:tc>
                  <a:txBody>
                    <a:bodyPr/>
                    <a:lstStyle/>
                    <a:p>
                      <a:pPr algn="ctr" rtl="0" fontAlgn="t"/>
                      <a:r>
                        <a:rPr lang="pl-PL" sz="2000" u="none" strike="noStrike" dirty="0" smtClean="0">
                          <a:effectLst/>
                        </a:rPr>
                        <a:t>Belgium</a:t>
                      </a:r>
                      <a:endParaRPr lang="en-GB" sz="2000" b="0" i="0" u="none" strike="noStrike" dirty="0">
                        <a:solidFill>
                          <a:schemeClr val="tx2"/>
                        </a:solidFill>
                        <a:effectLst/>
                        <a:latin typeface="+mn-lt"/>
                      </a:endParaRPr>
                    </a:p>
                  </a:txBody>
                  <a:tcPr marL="9525" marR="9525" marT="9525" marB="0"/>
                </a:tc>
                <a:tc>
                  <a:txBody>
                    <a:bodyPr/>
                    <a:lstStyle/>
                    <a:p>
                      <a:pPr algn="ctr" rtl="0" fontAlgn="t"/>
                      <a:r>
                        <a:rPr lang="pl-PL" sz="2000" u="none" strike="noStrike" dirty="0" smtClean="0">
                          <a:effectLst/>
                        </a:rPr>
                        <a:t>15</a:t>
                      </a:r>
                      <a:endParaRPr lang="en-GB" sz="2000" b="0" i="0" u="none" strike="noStrike" dirty="0">
                        <a:solidFill>
                          <a:schemeClr val="tx2"/>
                        </a:solidFill>
                        <a:effectLst/>
                        <a:latin typeface="+mn-lt"/>
                      </a:endParaRPr>
                    </a:p>
                  </a:txBody>
                  <a:tcPr marL="9525" marR="9525" marT="9525" marB="0"/>
                </a:tc>
              </a:tr>
              <a:tr h="309317">
                <a:tc>
                  <a:txBody>
                    <a:bodyPr/>
                    <a:lstStyle/>
                    <a:p>
                      <a:pPr algn="ctr" rtl="0" fontAlgn="t"/>
                      <a:r>
                        <a:rPr lang="pl-PL" sz="2000" u="none" strike="noStrike" dirty="0" smtClean="0">
                          <a:effectLst/>
                        </a:rPr>
                        <a:t>India</a:t>
                      </a:r>
                      <a:endParaRPr lang="en-GB" sz="2000" b="0" i="0" u="none" strike="noStrike" dirty="0">
                        <a:solidFill>
                          <a:schemeClr val="tx2"/>
                        </a:solidFill>
                        <a:effectLst/>
                        <a:latin typeface="+mn-lt"/>
                      </a:endParaRPr>
                    </a:p>
                  </a:txBody>
                  <a:tcPr marL="9525" marR="9525" marT="9525" marB="0"/>
                </a:tc>
                <a:tc>
                  <a:txBody>
                    <a:bodyPr/>
                    <a:lstStyle/>
                    <a:p>
                      <a:pPr algn="ctr" rtl="0" fontAlgn="t"/>
                      <a:r>
                        <a:rPr lang="pl-PL" sz="2000" u="none" strike="noStrike" dirty="0" smtClean="0">
                          <a:effectLst/>
                        </a:rPr>
                        <a:t>15</a:t>
                      </a:r>
                      <a:endParaRPr lang="en-GB" sz="2000" b="0" i="0" u="none" strike="noStrike" dirty="0">
                        <a:solidFill>
                          <a:schemeClr val="tx2"/>
                        </a:solidFill>
                        <a:effectLst/>
                        <a:latin typeface="+mn-lt"/>
                      </a:endParaRPr>
                    </a:p>
                  </a:txBody>
                  <a:tcPr marL="9525" marR="9525" marT="9525" marB="0"/>
                </a:tc>
              </a:tr>
              <a:tr h="309317">
                <a:tc>
                  <a:txBody>
                    <a:bodyPr/>
                    <a:lstStyle/>
                    <a:p>
                      <a:pPr algn="ctr" rtl="0" fontAlgn="t"/>
                      <a:r>
                        <a:rPr lang="pl-PL" sz="2000" u="none" strike="noStrike" dirty="0" smtClean="0">
                          <a:effectLst/>
                        </a:rPr>
                        <a:t>Afghanistan</a:t>
                      </a:r>
                      <a:endParaRPr lang="en-GB" sz="2000" b="0" i="0" u="none" strike="noStrike" dirty="0">
                        <a:solidFill>
                          <a:schemeClr val="tx2"/>
                        </a:solidFill>
                        <a:effectLst/>
                        <a:latin typeface="+mn-lt"/>
                      </a:endParaRPr>
                    </a:p>
                  </a:txBody>
                  <a:tcPr marL="9525" marR="9525" marT="9525" marB="0"/>
                </a:tc>
                <a:tc>
                  <a:txBody>
                    <a:bodyPr/>
                    <a:lstStyle/>
                    <a:p>
                      <a:pPr algn="ctr" rtl="0" fontAlgn="t"/>
                      <a:r>
                        <a:rPr lang="pl-PL" sz="2000" u="none" strike="noStrike" dirty="0" smtClean="0">
                          <a:effectLst/>
                        </a:rPr>
                        <a:t>10</a:t>
                      </a:r>
                      <a:endParaRPr lang="en-GB" sz="2000" b="0" i="0" u="none" strike="noStrike" dirty="0">
                        <a:solidFill>
                          <a:schemeClr val="tx2"/>
                        </a:solidFill>
                        <a:effectLst/>
                        <a:latin typeface="+mn-lt"/>
                      </a:endParaRPr>
                    </a:p>
                  </a:txBody>
                  <a:tcPr marL="9525" marR="9525" marT="9525" marB="0"/>
                </a:tc>
              </a:tr>
              <a:tr h="309317">
                <a:tc>
                  <a:txBody>
                    <a:bodyPr/>
                    <a:lstStyle/>
                    <a:p>
                      <a:pPr algn="ctr" rtl="0" fontAlgn="t"/>
                      <a:r>
                        <a:rPr lang="pl-PL" sz="2000" u="none" strike="noStrike" dirty="0" smtClean="0">
                          <a:effectLst/>
                        </a:rPr>
                        <a:t>Armenia</a:t>
                      </a:r>
                      <a:endParaRPr lang="en-GB" sz="2000" b="0" i="0" u="none" strike="noStrike" dirty="0">
                        <a:solidFill>
                          <a:schemeClr val="tx2"/>
                        </a:solidFill>
                        <a:effectLst/>
                        <a:latin typeface="+mn-lt"/>
                      </a:endParaRPr>
                    </a:p>
                  </a:txBody>
                  <a:tcPr marL="9525" marR="9525" marT="9525" marB="0"/>
                </a:tc>
                <a:tc>
                  <a:txBody>
                    <a:bodyPr/>
                    <a:lstStyle/>
                    <a:p>
                      <a:pPr algn="ctr" rtl="0" fontAlgn="t"/>
                      <a:r>
                        <a:rPr lang="pl-PL" sz="2000" u="none" strike="noStrike" dirty="0" smtClean="0">
                          <a:effectLst/>
                        </a:rPr>
                        <a:t>10</a:t>
                      </a:r>
                      <a:endParaRPr lang="en-GB" sz="2000" b="0" i="0" u="none" strike="noStrike" dirty="0">
                        <a:solidFill>
                          <a:schemeClr val="tx2"/>
                        </a:solidFill>
                        <a:effectLst/>
                        <a:latin typeface="+mn-lt"/>
                      </a:endParaRPr>
                    </a:p>
                  </a:txBody>
                  <a:tcPr marL="9525" marR="9525" marT="9525" marB="0"/>
                </a:tc>
              </a:tr>
              <a:tr h="309317">
                <a:tc>
                  <a:txBody>
                    <a:bodyPr/>
                    <a:lstStyle/>
                    <a:p>
                      <a:pPr algn="ctr" rtl="0" fontAlgn="t"/>
                      <a:r>
                        <a:rPr lang="pl-PL" sz="2000" u="none" strike="noStrike" dirty="0" smtClean="0">
                          <a:effectLst/>
                        </a:rPr>
                        <a:t>Iran</a:t>
                      </a:r>
                      <a:endParaRPr lang="en-GB" sz="2000" b="0" i="0" u="none" strike="noStrike" dirty="0">
                        <a:solidFill>
                          <a:schemeClr val="tx2"/>
                        </a:solidFill>
                        <a:effectLst/>
                        <a:latin typeface="+mn-lt"/>
                      </a:endParaRPr>
                    </a:p>
                  </a:txBody>
                  <a:tcPr marL="9525" marR="9525" marT="9525" marB="0"/>
                </a:tc>
                <a:tc>
                  <a:txBody>
                    <a:bodyPr/>
                    <a:lstStyle/>
                    <a:p>
                      <a:pPr algn="ctr" rtl="0" fontAlgn="t"/>
                      <a:r>
                        <a:rPr lang="pl-PL" sz="2000" u="none" strike="noStrike" dirty="0" smtClean="0">
                          <a:effectLst/>
                        </a:rPr>
                        <a:t>7</a:t>
                      </a:r>
                      <a:endParaRPr lang="en-GB" sz="2000" b="0" i="0" u="none" strike="noStrike" dirty="0">
                        <a:solidFill>
                          <a:schemeClr val="tx2"/>
                        </a:solidFill>
                        <a:effectLst/>
                        <a:latin typeface="+mn-lt"/>
                      </a:endParaRPr>
                    </a:p>
                  </a:txBody>
                  <a:tcPr marL="9525" marR="9525" marT="9525" marB="0"/>
                </a:tc>
              </a:tr>
              <a:tr h="309317">
                <a:tc>
                  <a:txBody>
                    <a:bodyPr/>
                    <a:lstStyle/>
                    <a:p>
                      <a:pPr algn="ctr" rtl="0" fontAlgn="t"/>
                      <a:r>
                        <a:rPr lang="pl-PL" sz="2000" u="none" strike="noStrike" dirty="0" smtClean="0">
                          <a:effectLst/>
                        </a:rPr>
                        <a:t>Turkmenistan</a:t>
                      </a:r>
                      <a:endParaRPr lang="en-GB" sz="2000" b="0" i="0" u="none" strike="noStrike" dirty="0">
                        <a:solidFill>
                          <a:schemeClr val="tx2"/>
                        </a:solidFill>
                        <a:effectLst/>
                        <a:latin typeface="+mn-lt"/>
                      </a:endParaRPr>
                    </a:p>
                  </a:txBody>
                  <a:tcPr marL="9525" marR="9525" marT="9525" marB="0"/>
                </a:tc>
                <a:tc>
                  <a:txBody>
                    <a:bodyPr/>
                    <a:lstStyle/>
                    <a:p>
                      <a:pPr algn="ctr" rtl="0" fontAlgn="t"/>
                      <a:r>
                        <a:rPr lang="pl-PL" sz="2000" u="none" strike="noStrike" dirty="0" smtClean="0">
                          <a:effectLst/>
                        </a:rPr>
                        <a:t>7</a:t>
                      </a:r>
                      <a:endParaRPr lang="en-GB" sz="2000" b="0" i="0" u="none" strike="noStrike" dirty="0">
                        <a:solidFill>
                          <a:schemeClr val="tx2"/>
                        </a:solidFill>
                        <a:effectLst/>
                        <a:latin typeface="+mn-lt"/>
                      </a:endParaRPr>
                    </a:p>
                  </a:txBody>
                  <a:tcPr marL="9525" marR="9525" marT="9525" marB="0"/>
                </a:tc>
              </a:tr>
              <a:tr h="309317">
                <a:tc>
                  <a:txBody>
                    <a:bodyPr/>
                    <a:lstStyle/>
                    <a:p>
                      <a:pPr algn="ctr" rtl="0" fontAlgn="t"/>
                      <a:r>
                        <a:rPr lang="pl-PL" sz="2000" u="none" strike="noStrike" dirty="0" smtClean="0">
                          <a:effectLst/>
                        </a:rPr>
                        <a:t>Ukraine</a:t>
                      </a:r>
                      <a:endParaRPr lang="en-GB" sz="2000" b="0" i="0" u="none" strike="noStrike" dirty="0">
                        <a:solidFill>
                          <a:schemeClr val="tx2"/>
                        </a:solidFill>
                        <a:effectLst/>
                        <a:latin typeface="+mn-lt"/>
                      </a:endParaRPr>
                    </a:p>
                  </a:txBody>
                  <a:tcPr marL="9525" marR="9525" marT="9525" marB="0"/>
                </a:tc>
                <a:tc>
                  <a:txBody>
                    <a:bodyPr/>
                    <a:lstStyle/>
                    <a:p>
                      <a:pPr algn="ctr" rtl="0" fontAlgn="t"/>
                      <a:r>
                        <a:rPr lang="pl-PL" sz="2000" u="none" strike="noStrike" dirty="0" smtClean="0">
                          <a:effectLst/>
                        </a:rPr>
                        <a:t>6</a:t>
                      </a:r>
                      <a:endParaRPr lang="en-GB" sz="2000" b="0" i="0" u="none" strike="noStrike" dirty="0">
                        <a:solidFill>
                          <a:schemeClr val="tx2"/>
                        </a:solidFill>
                        <a:effectLst/>
                        <a:latin typeface="+mn-lt"/>
                      </a:endParaRPr>
                    </a:p>
                  </a:txBody>
                  <a:tcPr marL="9525" marR="9525" marT="9525" marB="0"/>
                </a:tc>
              </a:tr>
            </a:tbl>
          </a:graphicData>
        </a:graphic>
      </p:graphicFrame>
      <p:graphicFrame>
        <p:nvGraphicFramePr>
          <p:cNvPr id="5" name="Table 4"/>
          <p:cNvGraphicFramePr>
            <a:graphicFrameLocks noGrp="1"/>
          </p:cNvGraphicFramePr>
          <p:nvPr>
            <p:custDataLst>
              <p:tags r:id="rId4"/>
            </p:custDataLst>
            <p:extLst>
              <p:ext uri="{D42A27DB-BD31-4B8C-83A1-F6EECF244321}">
                <p14:modId xmlns="" xmlns:p14="http://schemas.microsoft.com/office/powerpoint/2010/main" val="763991479"/>
              </p:ext>
            </p:extLst>
          </p:nvPr>
        </p:nvGraphicFramePr>
        <p:xfrm>
          <a:off x="4857752" y="2843133"/>
          <a:ext cx="3714776" cy="3514825"/>
        </p:xfrm>
        <a:graphic>
          <a:graphicData uri="http://schemas.openxmlformats.org/drawingml/2006/table">
            <a:tbl>
              <a:tblPr>
                <a:tableStyleId>{284E427A-3D55-4303-BF80-6455036E1DE7}</a:tableStyleId>
              </a:tblPr>
              <a:tblGrid>
                <a:gridCol w="3143272"/>
                <a:gridCol w="571504"/>
              </a:tblGrid>
              <a:tr h="312889">
                <a:tc>
                  <a:txBody>
                    <a:bodyPr/>
                    <a:lstStyle/>
                    <a:p>
                      <a:pPr algn="l" rtl="0" fontAlgn="t"/>
                      <a:r>
                        <a:rPr lang="fr-FR" sz="2000" b="1" u="none" strike="noStrike" dirty="0" smtClean="0">
                          <a:effectLst/>
                        </a:rPr>
                        <a:t>Pays</a:t>
                      </a:r>
                      <a:endParaRPr lang="en-GB" sz="2000" b="1" i="0" u="none" strike="noStrike" dirty="0">
                        <a:solidFill>
                          <a:schemeClr val="tx2"/>
                        </a:solidFill>
                        <a:effectLst/>
                        <a:latin typeface="+mn-lt"/>
                      </a:endParaRPr>
                    </a:p>
                  </a:txBody>
                  <a:tcPr marL="9525" marR="9525" marT="9525" marB="0"/>
                </a:tc>
                <a:tc>
                  <a:txBody>
                    <a:bodyPr/>
                    <a:lstStyle/>
                    <a:p>
                      <a:pPr algn="r" rtl="0" fontAlgn="t"/>
                      <a:r>
                        <a:rPr lang="pl-PL" sz="2000" b="1" u="none" strike="noStrike" dirty="0" smtClean="0">
                          <a:effectLst/>
                        </a:rPr>
                        <a:t>No</a:t>
                      </a:r>
                      <a:endParaRPr lang="en-GB" sz="2000" b="1" i="0" u="none" strike="noStrike" dirty="0">
                        <a:solidFill>
                          <a:schemeClr val="tx2"/>
                        </a:solidFill>
                        <a:effectLst/>
                        <a:latin typeface="+mn-lt"/>
                      </a:endParaRPr>
                    </a:p>
                  </a:txBody>
                  <a:tcPr marL="9525" marR="9525" marT="9525" marB="0"/>
                </a:tc>
              </a:tr>
              <a:tr h="312889">
                <a:tc>
                  <a:txBody>
                    <a:bodyPr/>
                    <a:lstStyle/>
                    <a:p>
                      <a:pPr algn="ctr" rtl="0" fontAlgn="t"/>
                      <a:r>
                        <a:rPr lang="pl-PL" sz="2000" u="none" strike="noStrike" dirty="0" smtClean="0">
                          <a:effectLst/>
                        </a:rPr>
                        <a:t>United</a:t>
                      </a:r>
                      <a:r>
                        <a:rPr lang="pl-PL" sz="2000" u="none" strike="noStrike" baseline="0" dirty="0" smtClean="0">
                          <a:effectLst/>
                        </a:rPr>
                        <a:t> States</a:t>
                      </a:r>
                      <a:endParaRPr lang="en-GB" sz="2000" b="0" i="0" u="none" strike="noStrike" dirty="0">
                        <a:solidFill>
                          <a:schemeClr val="tx2"/>
                        </a:solidFill>
                        <a:effectLst/>
                        <a:latin typeface="+mn-lt"/>
                      </a:endParaRPr>
                    </a:p>
                  </a:txBody>
                  <a:tcPr marL="9525" marR="9525" marT="9525" marB="0"/>
                </a:tc>
                <a:tc>
                  <a:txBody>
                    <a:bodyPr/>
                    <a:lstStyle/>
                    <a:p>
                      <a:pPr algn="ctr" rtl="0" fontAlgn="t"/>
                      <a:r>
                        <a:rPr lang="pl-PL" sz="2000" u="none" strike="noStrike" dirty="0" smtClean="0">
                          <a:effectLst/>
                        </a:rPr>
                        <a:t>6</a:t>
                      </a:r>
                      <a:endParaRPr lang="en-GB" sz="2000" b="0" i="0" u="none" strike="noStrike" dirty="0">
                        <a:solidFill>
                          <a:schemeClr val="tx2"/>
                        </a:solidFill>
                        <a:effectLst/>
                        <a:latin typeface="+mn-lt"/>
                      </a:endParaRPr>
                    </a:p>
                  </a:txBody>
                  <a:tcPr marL="9525" marR="9525" marT="9525" marB="0"/>
                </a:tc>
              </a:tr>
              <a:tr h="312889">
                <a:tc>
                  <a:txBody>
                    <a:bodyPr/>
                    <a:lstStyle/>
                    <a:p>
                      <a:pPr algn="ctr" rtl="0" fontAlgn="t"/>
                      <a:r>
                        <a:rPr lang="pl-PL" sz="2000" u="none" strike="noStrike" dirty="0" smtClean="0">
                          <a:effectLst/>
                        </a:rPr>
                        <a:t>Viet Nam</a:t>
                      </a:r>
                      <a:endParaRPr lang="en-GB" sz="2000" b="0" i="0" u="none" strike="noStrike" dirty="0">
                        <a:solidFill>
                          <a:schemeClr val="tx2"/>
                        </a:solidFill>
                        <a:effectLst/>
                        <a:latin typeface="+mn-lt"/>
                      </a:endParaRPr>
                    </a:p>
                  </a:txBody>
                  <a:tcPr marL="9525" marR="9525" marT="9525" marB="0"/>
                </a:tc>
                <a:tc>
                  <a:txBody>
                    <a:bodyPr/>
                    <a:lstStyle/>
                    <a:p>
                      <a:pPr algn="ctr" rtl="0" fontAlgn="t"/>
                      <a:r>
                        <a:rPr lang="pl-PL" sz="2000" u="none" strike="noStrike" dirty="0" smtClean="0">
                          <a:effectLst/>
                        </a:rPr>
                        <a:t>6</a:t>
                      </a:r>
                      <a:endParaRPr lang="en-GB" sz="2000" b="0" i="0" u="none" strike="noStrike" dirty="0">
                        <a:solidFill>
                          <a:schemeClr val="tx2"/>
                        </a:solidFill>
                        <a:effectLst/>
                        <a:latin typeface="+mn-lt"/>
                      </a:endParaRPr>
                    </a:p>
                  </a:txBody>
                  <a:tcPr marL="9525" marR="9525" marT="9525" marB="0"/>
                </a:tc>
              </a:tr>
              <a:tr h="312889">
                <a:tc>
                  <a:txBody>
                    <a:bodyPr/>
                    <a:lstStyle/>
                    <a:p>
                      <a:pPr algn="ctr" rtl="0" fontAlgn="t"/>
                      <a:r>
                        <a:rPr lang="pl-PL" sz="2000" u="none" strike="noStrike" dirty="0" smtClean="0">
                          <a:effectLst/>
                        </a:rPr>
                        <a:t>Belarus</a:t>
                      </a:r>
                      <a:endParaRPr lang="en-GB" sz="2000" b="0" i="0" u="none" strike="noStrike" dirty="0">
                        <a:solidFill>
                          <a:schemeClr val="tx2"/>
                        </a:solidFill>
                        <a:effectLst/>
                        <a:latin typeface="+mn-lt"/>
                      </a:endParaRPr>
                    </a:p>
                  </a:txBody>
                  <a:tcPr marL="9525" marR="9525" marT="9525" marB="0"/>
                </a:tc>
                <a:tc>
                  <a:txBody>
                    <a:bodyPr/>
                    <a:lstStyle/>
                    <a:p>
                      <a:pPr algn="ctr" rtl="0" fontAlgn="t"/>
                      <a:r>
                        <a:rPr lang="pl-PL" sz="2000" u="none" strike="noStrike" dirty="0" smtClean="0">
                          <a:effectLst/>
                        </a:rPr>
                        <a:t>5</a:t>
                      </a:r>
                      <a:endParaRPr lang="en-GB" sz="2000" b="0" i="0" u="none" strike="noStrike" dirty="0">
                        <a:solidFill>
                          <a:schemeClr val="tx2"/>
                        </a:solidFill>
                        <a:effectLst/>
                        <a:latin typeface="+mn-lt"/>
                      </a:endParaRPr>
                    </a:p>
                  </a:txBody>
                  <a:tcPr marL="9525" marR="9525" marT="9525" marB="0"/>
                </a:tc>
              </a:tr>
              <a:tr h="312889">
                <a:tc>
                  <a:txBody>
                    <a:bodyPr/>
                    <a:lstStyle/>
                    <a:p>
                      <a:pPr algn="ctr" rtl="0" fontAlgn="t"/>
                      <a:r>
                        <a:rPr lang="pl-PL" sz="2000" u="none" strike="noStrike" dirty="0" smtClean="0">
                          <a:effectLst/>
                        </a:rPr>
                        <a:t>Greece</a:t>
                      </a:r>
                      <a:endParaRPr lang="en-GB" sz="2000" b="0" i="0" u="none" strike="noStrike" dirty="0">
                        <a:solidFill>
                          <a:schemeClr val="tx2"/>
                        </a:solidFill>
                        <a:effectLst/>
                        <a:latin typeface="+mn-lt"/>
                      </a:endParaRPr>
                    </a:p>
                  </a:txBody>
                  <a:tcPr marL="9525" marR="9525" marT="9525" marB="0"/>
                </a:tc>
                <a:tc>
                  <a:txBody>
                    <a:bodyPr/>
                    <a:lstStyle/>
                    <a:p>
                      <a:pPr algn="ctr" rtl="0" fontAlgn="t"/>
                      <a:r>
                        <a:rPr lang="pl-PL" sz="2000" u="none" strike="noStrike" dirty="0" smtClean="0">
                          <a:effectLst/>
                        </a:rPr>
                        <a:t>5</a:t>
                      </a:r>
                      <a:endParaRPr lang="en-GB" sz="2000" b="0" i="0" u="none" strike="noStrike" dirty="0">
                        <a:solidFill>
                          <a:schemeClr val="tx2"/>
                        </a:solidFill>
                        <a:effectLst/>
                        <a:latin typeface="+mn-lt"/>
                      </a:endParaRPr>
                    </a:p>
                  </a:txBody>
                  <a:tcPr marL="9525" marR="9525" marT="9525" marB="0"/>
                </a:tc>
              </a:tr>
              <a:tr h="312889">
                <a:tc>
                  <a:txBody>
                    <a:bodyPr/>
                    <a:lstStyle/>
                    <a:p>
                      <a:pPr algn="ctr" rtl="0" fontAlgn="t"/>
                      <a:r>
                        <a:rPr lang="pl-PL" sz="2000" u="none" strike="noStrike" dirty="0" smtClean="0">
                          <a:effectLst/>
                        </a:rPr>
                        <a:t>Italy</a:t>
                      </a:r>
                      <a:endParaRPr lang="en-GB" sz="2000" b="0" i="0" u="none" strike="noStrike" dirty="0">
                        <a:solidFill>
                          <a:schemeClr val="tx2"/>
                        </a:solidFill>
                        <a:effectLst/>
                        <a:latin typeface="+mn-lt"/>
                      </a:endParaRPr>
                    </a:p>
                  </a:txBody>
                  <a:tcPr marL="9525" marR="9525" marT="9525" marB="0"/>
                </a:tc>
                <a:tc>
                  <a:txBody>
                    <a:bodyPr/>
                    <a:lstStyle/>
                    <a:p>
                      <a:pPr algn="ctr" rtl="0" fontAlgn="t"/>
                      <a:r>
                        <a:rPr lang="pl-PL" sz="2000" u="none" strike="noStrike" dirty="0" smtClean="0">
                          <a:effectLst/>
                        </a:rPr>
                        <a:t>5</a:t>
                      </a:r>
                      <a:endParaRPr lang="en-GB" sz="2000" b="0" i="0" u="none" strike="noStrike" dirty="0">
                        <a:solidFill>
                          <a:schemeClr val="tx2"/>
                        </a:solidFill>
                        <a:effectLst/>
                        <a:latin typeface="+mn-lt"/>
                      </a:endParaRPr>
                    </a:p>
                  </a:txBody>
                  <a:tcPr marL="9525" marR="9525" marT="9525" marB="0"/>
                </a:tc>
              </a:tr>
              <a:tr h="312889">
                <a:tc>
                  <a:txBody>
                    <a:bodyPr/>
                    <a:lstStyle/>
                    <a:p>
                      <a:pPr algn="ctr" rtl="0" fontAlgn="t"/>
                      <a:r>
                        <a:rPr lang="pl-PL" sz="2000" u="none" strike="noStrike" dirty="0" smtClean="0">
                          <a:effectLst/>
                        </a:rPr>
                        <a:t>Morocco</a:t>
                      </a:r>
                      <a:endParaRPr lang="en-GB" sz="2000" b="0" i="0" u="none" strike="noStrike" dirty="0">
                        <a:solidFill>
                          <a:schemeClr val="tx2"/>
                        </a:solidFill>
                        <a:effectLst/>
                        <a:latin typeface="+mn-lt"/>
                      </a:endParaRPr>
                    </a:p>
                  </a:txBody>
                  <a:tcPr marL="9525" marR="9525" marT="9525" marB="0"/>
                </a:tc>
                <a:tc>
                  <a:txBody>
                    <a:bodyPr/>
                    <a:lstStyle/>
                    <a:p>
                      <a:pPr algn="ctr" rtl="0" fontAlgn="t"/>
                      <a:r>
                        <a:rPr lang="pl-PL" sz="2000" u="none" strike="noStrike" dirty="0" smtClean="0">
                          <a:effectLst/>
                        </a:rPr>
                        <a:t>5</a:t>
                      </a:r>
                      <a:endParaRPr lang="en-GB" sz="2000" b="0" i="0" u="none" strike="noStrike" dirty="0">
                        <a:solidFill>
                          <a:schemeClr val="tx2"/>
                        </a:solidFill>
                        <a:effectLst/>
                        <a:latin typeface="+mn-lt"/>
                      </a:endParaRPr>
                    </a:p>
                  </a:txBody>
                  <a:tcPr marL="9525" marR="9525" marT="9525" marB="0"/>
                </a:tc>
              </a:tr>
              <a:tr h="312889">
                <a:tc>
                  <a:txBody>
                    <a:bodyPr/>
                    <a:lstStyle/>
                    <a:p>
                      <a:pPr algn="ctr" rtl="0" fontAlgn="t"/>
                      <a:r>
                        <a:rPr lang="pl-PL" sz="2000" u="none" strike="noStrike" dirty="0" smtClean="0">
                          <a:effectLst/>
                        </a:rPr>
                        <a:t>Pakistan</a:t>
                      </a:r>
                      <a:endParaRPr lang="en-GB" sz="2000" b="0" i="0" u="none" strike="noStrike" dirty="0">
                        <a:solidFill>
                          <a:schemeClr val="tx2"/>
                        </a:solidFill>
                        <a:effectLst/>
                        <a:latin typeface="+mn-lt"/>
                      </a:endParaRPr>
                    </a:p>
                  </a:txBody>
                  <a:tcPr marL="9525" marR="9525" marT="9525" marB="0"/>
                </a:tc>
                <a:tc>
                  <a:txBody>
                    <a:bodyPr/>
                    <a:lstStyle/>
                    <a:p>
                      <a:pPr algn="ctr" rtl="0" fontAlgn="t"/>
                      <a:r>
                        <a:rPr lang="pl-PL" sz="2000" u="none" strike="noStrike" dirty="0" smtClean="0">
                          <a:effectLst/>
                        </a:rPr>
                        <a:t>5</a:t>
                      </a:r>
                      <a:endParaRPr lang="en-GB" sz="2000" b="0" i="0" u="none" strike="noStrike" dirty="0">
                        <a:solidFill>
                          <a:schemeClr val="tx2"/>
                        </a:solidFill>
                        <a:effectLst/>
                        <a:latin typeface="+mn-lt"/>
                      </a:endParaRPr>
                    </a:p>
                  </a:txBody>
                  <a:tcPr marL="9525" marR="9525" marT="9525" marB="0"/>
                </a:tc>
              </a:tr>
              <a:tr h="312889">
                <a:tc>
                  <a:txBody>
                    <a:bodyPr/>
                    <a:lstStyle/>
                    <a:p>
                      <a:pPr algn="ctr" rtl="0" fontAlgn="t"/>
                      <a:r>
                        <a:rPr lang="pl-PL" sz="2000" u="none" strike="noStrike" dirty="0" smtClean="0">
                          <a:effectLst/>
                        </a:rPr>
                        <a:t>Switzerland</a:t>
                      </a:r>
                      <a:endParaRPr lang="en-GB" sz="2000" b="0" i="0" u="none" strike="noStrike" dirty="0">
                        <a:solidFill>
                          <a:schemeClr val="tx2"/>
                        </a:solidFill>
                        <a:effectLst/>
                        <a:latin typeface="+mn-lt"/>
                      </a:endParaRPr>
                    </a:p>
                  </a:txBody>
                  <a:tcPr marL="9525" marR="9525" marT="9525" marB="0"/>
                </a:tc>
                <a:tc>
                  <a:txBody>
                    <a:bodyPr/>
                    <a:lstStyle/>
                    <a:p>
                      <a:pPr algn="ctr" rtl="0" fontAlgn="t"/>
                      <a:r>
                        <a:rPr lang="pl-PL" sz="2000" u="none" strike="noStrike" dirty="0" smtClean="0">
                          <a:effectLst/>
                        </a:rPr>
                        <a:t>5</a:t>
                      </a:r>
                      <a:endParaRPr lang="en-GB" sz="2000" b="0" i="0" u="none" strike="noStrike" dirty="0">
                        <a:solidFill>
                          <a:schemeClr val="tx2"/>
                        </a:solidFill>
                        <a:effectLst/>
                        <a:latin typeface="+mn-lt"/>
                      </a:endParaRPr>
                    </a:p>
                  </a:txBody>
                  <a:tcPr marL="9525" marR="9525" marT="9525" marB="0"/>
                </a:tc>
              </a:tr>
              <a:tr h="312889">
                <a:tc>
                  <a:txBody>
                    <a:bodyPr/>
                    <a:lstStyle/>
                    <a:p>
                      <a:pPr algn="ctr" rtl="0" fontAlgn="t"/>
                      <a:r>
                        <a:rPr lang="pl-PL" sz="2000" u="none" strike="noStrike" dirty="0" smtClean="0">
                          <a:effectLst/>
                        </a:rPr>
                        <a:t>Uganda</a:t>
                      </a:r>
                      <a:endParaRPr lang="en-GB" sz="2000" b="0" i="0" u="none" strike="noStrike" dirty="0">
                        <a:solidFill>
                          <a:schemeClr val="tx2"/>
                        </a:solidFill>
                        <a:effectLst/>
                        <a:latin typeface="+mn-lt"/>
                      </a:endParaRPr>
                    </a:p>
                  </a:txBody>
                  <a:tcPr marL="9525" marR="9525" marT="9525" marB="0"/>
                </a:tc>
                <a:tc>
                  <a:txBody>
                    <a:bodyPr/>
                    <a:lstStyle/>
                    <a:p>
                      <a:pPr algn="ctr" rtl="0" fontAlgn="t"/>
                      <a:r>
                        <a:rPr lang="pl-PL" sz="2000" u="none" strike="noStrike" dirty="0" smtClean="0">
                          <a:effectLst/>
                        </a:rPr>
                        <a:t>5</a:t>
                      </a:r>
                      <a:endParaRPr lang="en-GB" sz="2000" b="0" i="0" u="none" strike="noStrike" dirty="0">
                        <a:solidFill>
                          <a:schemeClr val="tx2"/>
                        </a:solidFill>
                        <a:effectLst/>
                        <a:latin typeface="+mn-lt"/>
                      </a:endParaRPr>
                    </a:p>
                  </a:txBody>
                  <a:tcPr marL="9525" marR="9525" marT="9525" marB="0"/>
                </a:tc>
              </a:tr>
              <a:tr h="371575">
                <a:tc>
                  <a:txBody>
                    <a:bodyPr/>
                    <a:lstStyle/>
                    <a:p>
                      <a:pPr algn="ctr" rtl="0" fontAlgn="t"/>
                      <a:r>
                        <a:rPr lang="pl-PL" sz="2000" u="none" strike="noStrike" dirty="0" smtClean="0">
                          <a:effectLst/>
                        </a:rPr>
                        <a:t>United Arab</a:t>
                      </a:r>
                      <a:r>
                        <a:rPr lang="pl-PL" sz="2000" u="none" strike="noStrike" baseline="0" dirty="0" smtClean="0">
                          <a:effectLst/>
                        </a:rPr>
                        <a:t> Emirates</a:t>
                      </a:r>
                      <a:endParaRPr lang="en-GB" sz="2000" b="0" i="0" u="none" strike="noStrike" dirty="0">
                        <a:solidFill>
                          <a:schemeClr val="tx2"/>
                        </a:solidFill>
                        <a:effectLst/>
                        <a:latin typeface="+mn-lt"/>
                      </a:endParaRPr>
                    </a:p>
                  </a:txBody>
                  <a:tcPr marL="9525" marR="9525" marT="9525" marB="0"/>
                </a:tc>
                <a:tc>
                  <a:txBody>
                    <a:bodyPr/>
                    <a:lstStyle/>
                    <a:p>
                      <a:pPr algn="ctr" rtl="0" fontAlgn="t"/>
                      <a:r>
                        <a:rPr lang="pl-PL" sz="2000" u="none" strike="noStrike" dirty="0" smtClean="0">
                          <a:effectLst/>
                        </a:rPr>
                        <a:t>5</a:t>
                      </a:r>
                      <a:endParaRPr lang="en-GB" sz="2000" b="0" i="0" u="none" strike="noStrike" dirty="0">
                        <a:solidFill>
                          <a:schemeClr val="tx2"/>
                        </a:solidFill>
                        <a:effectLst/>
                        <a:latin typeface="+mn-lt"/>
                      </a:endParaRPr>
                    </a:p>
                  </a:txBody>
                  <a:tcPr marL="9525" marR="9525" marT="9525" marB="0"/>
                </a:tc>
              </a:tr>
            </a:tbl>
          </a:graphicData>
        </a:graphic>
      </p:graphicFrame>
      <p:sp>
        <p:nvSpPr>
          <p:cNvPr id="7" name="Rectangle 6"/>
          <p:cNvSpPr/>
          <p:nvPr>
            <p:custDataLst>
              <p:tags r:id="rId5"/>
            </p:custDataLst>
          </p:nvPr>
        </p:nvSpPr>
        <p:spPr>
          <a:xfrm>
            <a:off x="285720" y="1428737"/>
            <a:ext cx="8429684" cy="1200329"/>
          </a:xfrm>
          <a:prstGeom prst="rect">
            <a:avLst/>
          </a:prstGeom>
        </p:spPr>
        <p:txBody>
          <a:bodyPr wrap="square">
            <a:spAutoFit/>
          </a:bodyPr>
          <a:lstStyle/>
          <a:p>
            <a:r>
              <a:rPr lang="fr-FR" dirty="0" smtClean="0">
                <a:solidFill>
                  <a:schemeClr val="bg1"/>
                </a:solidFill>
              </a:rPr>
              <a:t>Les exploits étant déjà connus, </a:t>
            </a:r>
            <a:r>
              <a:rPr lang="fr-FR" dirty="0" smtClean="0">
                <a:solidFill>
                  <a:schemeClr val="bg1"/>
                </a:solidFill>
              </a:rPr>
              <a:t>nous avons </a:t>
            </a:r>
            <a:r>
              <a:rPr lang="fr-FR" dirty="0" smtClean="0">
                <a:solidFill>
                  <a:schemeClr val="bg1"/>
                </a:solidFill>
              </a:rPr>
              <a:t>rapidement pu avoir quelques </a:t>
            </a:r>
            <a:r>
              <a:rPr lang="fr-FR" dirty="0" smtClean="0">
                <a:solidFill>
                  <a:schemeClr val="bg1"/>
                </a:solidFill>
              </a:rPr>
              <a:t>statistiques de détections avec notre logiciel anti-malware. </a:t>
            </a:r>
            <a:endParaRPr lang="fr-FR" dirty="0" smtClean="0">
              <a:solidFill>
                <a:schemeClr val="bg1"/>
              </a:solidFill>
            </a:endParaRPr>
          </a:p>
          <a:p>
            <a:r>
              <a:rPr lang="fr-FR" dirty="0" smtClean="0">
                <a:solidFill>
                  <a:schemeClr val="bg1"/>
                </a:solidFill>
              </a:rPr>
              <a:t>Nous </a:t>
            </a:r>
            <a:r>
              <a:rPr lang="fr-FR" dirty="0" smtClean="0">
                <a:solidFill>
                  <a:schemeClr val="bg1"/>
                </a:solidFill>
              </a:rPr>
              <a:t>avons </a:t>
            </a:r>
            <a:r>
              <a:rPr lang="fr-FR" dirty="0" smtClean="0">
                <a:solidFill>
                  <a:schemeClr val="bg1"/>
                </a:solidFill>
              </a:rPr>
              <a:t>ensuite cherché </a:t>
            </a:r>
            <a:r>
              <a:rPr lang="fr-FR" dirty="0" smtClean="0">
                <a:solidFill>
                  <a:schemeClr val="bg1"/>
                </a:solidFill>
              </a:rPr>
              <a:t>des détections similaires pour la période de 2011-2012.</a:t>
            </a:r>
          </a:p>
          <a:p>
            <a:r>
              <a:rPr lang="fr-FR" dirty="0" smtClean="0">
                <a:solidFill>
                  <a:schemeClr val="bg1"/>
                </a:solidFill>
              </a:rPr>
              <a:t>Plus de </a:t>
            </a:r>
            <a:r>
              <a:rPr lang="fr-FR" dirty="0" smtClean="0">
                <a:solidFill>
                  <a:schemeClr val="bg1"/>
                </a:solidFill>
              </a:rPr>
              <a:t>300 systèmes </a:t>
            </a:r>
            <a:r>
              <a:rPr lang="fr-FR" dirty="0" smtClean="0">
                <a:solidFill>
                  <a:schemeClr val="bg1"/>
                </a:solidFill>
              </a:rPr>
              <a:t>uniques ont détecté </a:t>
            </a:r>
            <a:r>
              <a:rPr lang="fr-FR" dirty="0" smtClean="0">
                <a:solidFill>
                  <a:schemeClr val="bg1"/>
                </a:solidFill>
              </a:rPr>
              <a:t>au moins un module de </a:t>
            </a:r>
            <a:r>
              <a:rPr lang="fr-FR" dirty="0" smtClean="0">
                <a:solidFill>
                  <a:schemeClr val="bg1"/>
                </a:solidFill>
              </a:rPr>
              <a:t>Red October</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FR" sz="3600" dirty="0" smtClean="0">
                <a:solidFill>
                  <a:schemeClr val="bg1"/>
                </a:solidFill>
              </a:rPr>
              <a:t>Statistiques: </a:t>
            </a:r>
            <a:r>
              <a:rPr lang="fr-FR" sz="3100" dirty="0" smtClean="0">
                <a:solidFill>
                  <a:schemeClr val="bg1"/>
                </a:solidFill>
              </a:rPr>
              <a:t>Sinkhole</a:t>
            </a:r>
            <a:endParaRPr lang="fr-FR" sz="3100" dirty="0">
              <a:solidFill>
                <a:schemeClr val="bg1"/>
              </a:solidFill>
            </a:endParaRPr>
          </a:p>
        </p:txBody>
      </p:sp>
      <p:sp>
        <p:nvSpPr>
          <p:cNvPr id="8" name="Espace réservé du contenu 7"/>
          <p:cNvSpPr>
            <a:spLocks noGrp="1"/>
          </p:cNvSpPr>
          <p:nvPr>
            <p:ph idx="1"/>
            <p:custDataLst>
              <p:tags r:id="rId2"/>
            </p:custDataLst>
          </p:nvPr>
        </p:nvSpPr>
        <p:spPr/>
        <p:txBody>
          <a:bodyPr>
            <a:normAutofit/>
          </a:bodyPr>
          <a:lstStyle/>
          <a:p>
            <a:r>
              <a:rPr lang="fr-FR" dirty="0" smtClean="0">
                <a:solidFill>
                  <a:schemeClr val="bg1"/>
                </a:solidFill>
              </a:rPr>
              <a:t>Lors de notre analyse, nous avons découvert plus de 60 domaines différents utilisés par les différentes variantes du malware</a:t>
            </a:r>
            <a:r>
              <a:rPr lang="fr-FR" dirty="0" smtClean="0">
                <a:solidFill>
                  <a:schemeClr val="bg1"/>
                </a:solidFill>
              </a:rPr>
              <a:t>.</a:t>
            </a:r>
            <a:endParaRPr lang="fr-FR" dirty="0" smtClean="0">
              <a:solidFill>
                <a:schemeClr val="bg1"/>
              </a:solidFill>
            </a:endParaRPr>
          </a:p>
          <a:p>
            <a:r>
              <a:rPr lang="fr-FR" dirty="0" smtClean="0">
                <a:solidFill>
                  <a:schemeClr val="bg1"/>
                </a:solidFill>
              </a:rPr>
              <a:t>Sur la liste des domaines, plusieurs ont expiré </a:t>
            </a:r>
            <a:r>
              <a:rPr lang="fr-FR" dirty="0" smtClean="0">
                <a:solidFill>
                  <a:schemeClr val="bg1"/>
                </a:solidFill>
              </a:rPr>
              <a:t>et nous avons pu les enregistré pour </a:t>
            </a:r>
            <a:r>
              <a:rPr lang="fr-FR" dirty="0" smtClean="0">
                <a:solidFill>
                  <a:schemeClr val="bg1"/>
                </a:solidFill>
              </a:rPr>
              <a:t>é</a:t>
            </a:r>
            <a:r>
              <a:rPr lang="fr-FR" dirty="0" smtClean="0">
                <a:solidFill>
                  <a:schemeClr val="bg1"/>
                </a:solidFill>
              </a:rPr>
              <a:t>valuer </a:t>
            </a:r>
            <a:r>
              <a:rPr lang="fr-FR" dirty="0" smtClean="0">
                <a:solidFill>
                  <a:schemeClr val="bg1"/>
                </a:solidFill>
              </a:rPr>
              <a:t>le nombre </a:t>
            </a:r>
            <a:r>
              <a:rPr lang="fr-FR" dirty="0" smtClean="0">
                <a:solidFill>
                  <a:schemeClr val="bg1"/>
                </a:solidFill>
              </a:rPr>
              <a:t>de connexions.</a:t>
            </a:r>
            <a:endParaRPr lang="fr-FR" dirty="0" smtClean="0">
              <a:solidFill>
                <a:schemeClr val="bg1"/>
              </a:solidFill>
            </a:endParaRPr>
          </a:p>
          <a:p>
            <a:r>
              <a:rPr lang="fr-FR" dirty="0" smtClean="0">
                <a:solidFill>
                  <a:schemeClr val="bg1"/>
                </a:solidFill>
              </a:rPr>
              <a:t>Les domaines suivants ont été enregistrés et </a:t>
            </a:r>
            <a:r>
              <a:rPr lang="fr-FR" dirty="0" smtClean="0">
                <a:solidFill>
                  <a:schemeClr val="bg1"/>
                </a:solidFill>
              </a:rPr>
              <a:t>« </a:t>
            </a:r>
            <a:r>
              <a:rPr lang="fr-FR" dirty="0" err="1" smtClean="0">
                <a:solidFill>
                  <a:schemeClr val="bg1"/>
                </a:solidFill>
              </a:rPr>
              <a:t>sinkholed</a:t>
            </a:r>
            <a:r>
              <a:rPr lang="fr-FR" dirty="0" smtClean="0">
                <a:solidFill>
                  <a:schemeClr val="bg1"/>
                </a:solidFill>
              </a:rPr>
              <a:t> » </a:t>
            </a:r>
            <a:r>
              <a:rPr lang="fr-FR" dirty="0" smtClean="0">
                <a:solidFill>
                  <a:schemeClr val="bg1"/>
                </a:solidFill>
              </a:rPr>
              <a:t>par Kaspersky </a:t>
            </a:r>
            <a:r>
              <a:rPr lang="fr-FR" dirty="0" smtClean="0">
                <a:solidFill>
                  <a:schemeClr val="bg1"/>
                </a:solidFill>
              </a:rPr>
              <a:t>Lab</a:t>
            </a:r>
            <a:endParaRPr lang="fr-FR" dirty="0">
              <a:solidFill>
                <a:schemeClr val="bg1"/>
              </a:solidFill>
            </a:endParaRPr>
          </a:p>
        </p:txBody>
      </p:sp>
      <p:pic>
        <p:nvPicPr>
          <p:cNvPr id="79874" name="Picture 2"/>
          <p:cNvPicPr>
            <a:picLocks noChangeAspect="1" noChangeArrowheads="1"/>
          </p:cNvPicPr>
          <p:nvPr>
            <p:custDataLst>
              <p:tags r:id="rId3"/>
            </p:custDataLst>
          </p:nvPr>
        </p:nvPicPr>
        <p:blipFill>
          <a:blip r:embed="rId5"/>
          <a:srcRect/>
          <a:stretch>
            <a:fillRect/>
          </a:stretch>
        </p:blipFill>
        <p:spPr bwMode="auto">
          <a:xfrm>
            <a:off x="857223" y="2357430"/>
            <a:ext cx="7526181" cy="264320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9874"/>
                                        </p:tgtEl>
                                        <p:attrNameLst>
                                          <p:attrName>style.visibility</p:attrName>
                                        </p:attrNameLst>
                                      </p:cBhvr>
                                      <p:to>
                                        <p:strVal val="visible"/>
                                      </p:to>
                                    </p:set>
                                    <p:anim calcmode="lin" valueType="num">
                                      <p:cBhvr>
                                        <p:cTn id="7" dur="500" fill="hold"/>
                                        <p:tgtEl>
                                          <p:spTgt spid="79874"/>
                                        </p:tgtEl>
                                        <p:attrNameLst>
                                          <p:attrName>ppt_w</p:attrName>
                                        </p:attrNameLst>
                                      </p:cBhvr>
                                      <p:tavLst>
                                        <p:tav tm="0">
                                          <p:val>
                                            <p:fltVal val="0"/>
                                          </p:val>
                                        </p:tav>
                                        <p:tav tm="100000">
                                          <p:val>
                                            <p:strVal val="#ppt_w"/>
                                          </p:val>
                                        </p:tav>
                                      </p:tavLst>
                                    </p:anim>
                                    <p:anim calcmode="lin" valueType="num">
                                      <p:cBhvr>
                                        <p:cTn id="8" dur="500" fill="hold"/>
                                        <p:tgtEl>
                                          <p:spTgt spid="79874"/>
                                        </p:tgtEl>
                                        <p:attrNameLst>
                                          <p:attrName>ppt_h</p:attrName>
                                        </p:attrNameLst>
                                      </p:cBhvr>
                                      <p:tavLst>
                                        <p:tav tm="0">
                                          <p:val>
                                            <p:fltVal val="0"/>
                                          </p:val>
                                        </p:tav>
                                        <p:tav tm="100000">
                                          <p:val>
                                            <p:strVal val="#ppt_h"/>
                                          </p:val>
                                        </p:tav>
                                      </p:tavLst>
                                    </p:anim>
                                    <p:animEffect transition="in" filter="fade">
                                      <p:cBhvr>
                                        <p:cTn id="9" dur="500"/>
                                        <p:tgtEl>
                                          <p:spTgt spid="7987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2000"/>
                                        <p:tgtEl>
                                          <p:spTgt spid="79874"/>
                                        </p:tgtEl>
                                      </p:cBhvr>
                                    </p:animEffect>
                                    <p:set>
                                      <p:cBhvr>
                                        <p:cTn id="14" dur="1" fill="hold">
                                          <p:stCondLst>
                                            <p:cond delay="1999"/>
                                          </p:stCondLst>
                                        </p:cTn>
                                        <p:tgtEl>
                                          <p:spTgt spid="798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FR" sz="3600" dirty="0" smtClean="0">
                <a:solidFill>
                  <a:schemeClr val="bg1"/>
                </a:solidFill>
              </a:rPr>
              <a:t>Statistiques: </a:t>
            </a:r>
            <a:r>
              <a:rPr lang="fr-FR" sz="3100" dirty="0" smtClean="0">
                <a:solidFill>
                  <a:schemeClr val="bg1"/>
                </a:solidFill>
              </a:rPr>
              <a:t>Sinkhole</a:t>
            </a:r>
            <a:endParaRPr lang="fr-FR" sz="3100" dirty="0">
              <a:solidFill>
                <a:schemeClr val="bg1"/>
              </a:solidFill>
            </a:endParaRPr>
          </a:p>
        </p:txBody>
      </p:sp>
      <p:sp>
        <p:nvSpPr>
          <p:cNvPr id="8" name="Espace réservé du contenu 7"/>
          <p:cNvSpPr>
            <a:spLocks noGrp="1"/>
          </p:cNvSpPr>
          <p:nvPr>
            <p:ph idx="1"/>
            <p:custDataLst>
              <p:tags r:id="rId2"/>
            </p:custDataLst>
          </p:nvPr>
        </p:nvSpPr>
        <p:spPr/>
        <p:txBody>
          <a:bodyPr>
            <a:normAutofit/>
          </a:bodyPr>
          <a:lstStyle/>
          <a:p>
            <a:r>
              <a:rPr lang="fr-FR" dirty="0" smtClean="0">
                <a:solidFill>
                  <a:schemeClr val="bg1"/>
                </a:solidFill>
              </a:rPr>
              <a:t>Au cours de la période de surveillance (2 - novembre 2012 - 10 janvier 2013), nous avons enregistré plus de </a:t>
            </a:r>
            <a:r>
              <a:rPr lang="fr-FR" dirty="0" smtClean="0">
                <a:solidFill>
                  <a:srgbClr val="FF0000"/>
                </a:solidFill>
              </a:rPr>
              <a:t>55.000 connexions </a:t>
            </a:r>
            <a:r>
              <a:rPr lang="fr-FR" dirty="0" smtClean="0">
                <a:solidFill>
                  <a:schemeClr val="bg1"/>
                </a:solidFill>
              </a:rPr>
              <a:t>au </a:t>
            </a:r>
            <a:r>
              <a:rPr lang="fr-FR" dirty="0" smtClean="0">
                <a:solidFill>
                  <a:schemeClr val="bg1"/>
                </a:solidFill>
              </a:rPr>
              <a:t>« </a:t>
            </a:r>
            <a:r>
              <a:rPr lang="fr-FR" dirty="0" smtClean="0">
                <a:solidFill>
                  <a:srgbClr val="FF0000"/>
                </a:solidFill>
              </a:rPr>
              <a:t>shinkhole</a:t>
            </a:r>
            <a:r>
              <a:rPr lang="fr-FR" dirty="0" smtClean="0">
                <a:solidFill>
                  <a:schemeClr val="bg1"/>
                </a:solidFill>
              </a:rPr>
              <a:t> ». </a:t>
            </a:r>
          </a:p>
          <a:p>
            <a:r>
              <a:rPr lang="fr-FR" dirty="0" smtClean="0">
                <a:solidFill>
                  <a:schemeClr val="bg1"/>
                </a:solidFill>
              </a:rPr>
              <a:t>Le </a:t>
            </a:r>
            <a:r>
              <a:rPr lang="fr-FR" dirty="0" smtClean="0">
                <a:solidFill>
                  <a:srgbClr val="FF0000"/>
                </a:solidFill>
              </a:rPr>
              <a:t>domaine</a:t>
            </a:r>
            <a:r>
              <a:rPr lang="fr-FR" dirty="0" smtClean="0">
                <a:solidFill>
                  <a:schemeClr val="bg1"/>
                </a:solidFill>
              </a:rPr>
              <a:t> le plus </a:t>
            </a:r>
            <a:r>
              <a:rPr lang="fr-FR" dirty="0" smtClean="0">
                <a:solidFill>
                  <a:srgbClr val="FF0000"/>
                </a:solidFill>
              </a:rPr>
              <a:t>populaire</a:t>
            </a:r>
            <a:r>
              <a:rPr lang="fr-FR" dirty="0" smtClean="0">
                <a:solidFill>
                  <a:schemeClr val="bg1"/>
                </a:solidFill>
              </a:rPr>
              <a:t> est "dll-host-update.com", qui reçoit le plus de trafic.</a:t>
            </a:r>
            <a:endParaRPr lang="fr-FR"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duqu2.jpg"/>
          <p:cNvPicPr>
            <a:picLocks noChangeAspect="1"/>
          </p:cNvPicPr>
          <p:nvPr>
            <p:custDataLst>
              <p:tags r:id="rId1"/>
            </p:custDataLst>
          </p:nvPr>
        </p:nvPicPr>
        <p:blipFill>
          <a:blip r:embed="rId6" cstate="print"/>
          <a:stretch>
            <a:fillRect/>
          </a:stretch>
        </p:blipFill>
        <p:spPr>
          <a:xfrm>
            <a:off x="0" y="0"/>
            <a:ext cx="9144000" cy="6858000"/>
          </a:xfrm>
          <a:prstGeom prst="rect">
            <a:avLst/>
          </a:prstGeom>
        </p:spPr>
      </p:pic>
      <p:grpSp>
        <p:nvGrpSpPr>
          <p:cNvPr id="2" name="Группа 10"/>
          <p:cNvGrpSpPr/>
          <p:nvPr>
            <p:custDataLst>
              <p:tags r:id="rId2"/>
            </p:custDataLst>
          </p:nvPr>
        </p:nvGrpSpPr>
        <p:grpSpPr>
          <a:xfrm>
            <a:off x="-914400" y="370582"/>
            <a:ext cx="9372600" cy="1187648"/>
            <a:chOff x="-914400" y="370582"/>
            <a:chExt cx="9372600" cy="1187648"/>
          </a:xfrm>
        </p:grpSpPr>
        <p:pic>
          <p:nvPicPr>
            <p:cNvPr id="5" name="Рисунок 4" descr="plashka2.png"/>
            <p:cNvPicPr>
              <a:picLocks noChangeAspect="1"/>
            </p:cNvPicPr>
            <p:nvPr/>
          </p:nvPicPr>
          <p:blipFill>
            <a:blip r:embed="rId7" cstate="print"/>
            <a:stretch>
              <a:fillRect/>
            </a:stretch>
          </p:blipFill>
          <p:spPr>
            <a:xfrm>
              <a:off x="-914400" y="370582"/>
              <a:ext cx="9144000" cy="1187648"/>
            </a:xfrm>
            <a:prstGeom prst="rect">
              <a:avLst/>
            </a:prstGeom>
            <a:effectLst>
              <a:outerShdw blurRad="50800" dist="38100" dir="2700000" algn="tl" rotWithShape="0">
                <a:prstClr val="black">
                  <a:alpha val="40000"/>
                </a:prstClr>
              </a:outerShdw>
            </a:effectLst>
          </p:spPr>
        </p:pic>
        <p:sp>
          <p:nvSpPr>
            <p:cNvPr id="8" name="Заголовок 6"/>
            <p:cNvSpPr txBox="1">
              <a:spLocks/>
            </p:cNvSpPr>
            <p:nvPr/>
          </p:nvSpPr>
          <p:spPr>
            <a:xfrm>
              <a:off x="457200" y="370582"/>
              <a:ext cx="8001000" cy="1066800"/>
            </a:xfrm>
            <a:prstGeom prst="rect">
              <a:avLst/>
            </a:prstGeom>
          </p:spPr>
          <p:txBody>
            <a:bodyPr vert="horz" lIns="91440" tIns="45720" rIns="91440" bIns="45720" rtlCol="0" anchor="ctr">
              <a:normAutofit/>
            </a:bodyPr>
            <a:lstStyle/>
            <a:p>
              <a:pPr lvl="0" algn="ctr">
                <a:spcBef>
                  <a:spcPct val="0"/>
                </a:spcBef>
              </a:pPr>
              <a:r>
                <a:rPr lang="fr-FR" sz="4400" smtClean="0">
                  <a:solidFill>
                    <a:schemeClr val="bg1"/>
                  </a:solidFill>
                  <a:effectLst>
                    <a:outerShdw dist="38100" dir="4200000" algn="tl" rotWithShape="0">
                      <a:prstClr val="black">
                        <a:alpha val="35000"/>
                      </a:prstClr>
                    </a:outerShdw>
                  </a:effectLst>
                  <a:latin typeface="Franklin Gothic Demi" pitchFamily="34" charset="0"/>
                  <a:ea typeface="+mj-ea"/>
                  <a:cs typeface="+mj-cs"/>
                </a:rPr>
                <a:t>2011 – Duqu</a:t>
              </a:r>
              <a:endParaRPr kumimoji="0" lang="fr-FR" sz="4400" b="0" i="0" u="none" strike="noStrike" kern="1200" cap="none" spc="0" normalizeH="0" baseline="0">
                <a:ln>
                  <a:noFill/>
                </a:ln>
                <a:solidFill>
                  <a:schemeClr val="tx1"/>
                </a:solidFill>
                <a:effectLst>
                  <a:outerShdw dist="38100" dir="4200000" algn="tl" rotWithShape="0">
                    <a:prstClr val="black">
                      <a:alpha val="35000"/>
                    </a:prstClr>
                  </a:outerShdw>
                </a:effectLst>
                <a:uLnTx/>
                <a:uFillTx/>
                <a:latin typeface="Franklin Gothic Demi" pitchFamily="34" charset="0"/>
                <a:ea typeface="+mj-ea"/>
                <a:cs typeface="+mj-cs"/>
              </a:endParaRPr>
            </a:p>
          </p:txBody>
        </p:sp>
      </p:grpSp>
      <p:sp>
        <p:nvSpPr>
          <p:cNvPr id="6" name="TextBox 5"/>
          <p:cNvSpPr txBox="1"/>
          <p:nvPr>
            <p:custDataLst>
              <p:tags r:id="rId3"/>
            </p:custDataLst>
          </p:nvPr>
        </p:nvSpPr>
        <p:spPr>
          <a:xfrm>
            <a:off x="457200" y="5288340"/>
            <a:ext cx="8543956" cy="1077218"/>
          </a:xfrm>
          <a:prstGeom prst="rect">
            <a:avLst/>
          </a:prstGeom>
          <a:noFill/>
        </p:spPr>
        <p:txBody>
          <a:bodyPr wrap="square" rtlCol="0">
            <a:spAutoFit/>
          </a:bodyPr>
          <a:lstStyle/>
          <a:p>
            <a:pPr algn="ctr"/>
            <a:r>
              <a:rPr lang="fr-FR" sz="3200" dirty="0" smtClean="0">
                <a:solidFill>
                  <a:schemeClr val="bg1"/>
                </a:solidFill>
                <a:effectLst>
                  <a:outerShdw dist="38100" dir="2700000" algn="tl" rotWithShape="0">
                    <a:prstClr val="black">
                      <a:alpha val="75000"/>
                    </a:prstClr>
                  </a:outerShdw>
                </a:effectLst>
                <a:latin typeface="Franklin Gothic Book" pitchFamily="34" charset="0"/>
              </a:rPr>
              <a:t>Sophistiqué. Furtif. </a:t>
            </a:r>
          </a:p>
          <a:p>
            <a:pPr algn="ctr"/>
            <a:r>
              <a:rPr lang="fr-FR" sz="3200" dirty="0" smtClean="0">
                <a:solidFill>
                  <a:schemeClr val="bg1"/>
                </a:solidFill>
                <a:effectLst>
                  <a:outerShdw dist="38100" dir="2700000" algn="tl" rotWithShape="0">
                    <a:prstClr val="black">
                      <a:alpha val="75000"/>
                    </a:prstClr>
                  </a:outerShdw>
                </a:effectLst>
                <a:latin typeface="Franklin Gothic Book" pitchFamily="34" charset="0"/>
              </a:rPr>
              <a:t>Cyber Espionnage sponsorisé par un Etat-Nation</a:t>
            </a:r>
            <a:endParaRPr lang="fr-FR" sz="3200" dirty="0">
              <a:solidFill>
                <a:schemeClr val="bg1"/>
              </a:solidFill>
              <a:effectLst>
                <a:outerShdw dist="38100" dir="2700000" algn="tl" rotWithShape="0">
                  <a:prstClr val="black">
                    <a:alpha val="75000"/>
                  </a:prstClr>
                </a:outerShdw>
              </a:effectLst>
              <a:latin typeface="Franklin Gothic Book" pitchFamily="34" charset="0"/>
            </a:endParaRPr>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FR" sz="3600" dirty="0" smtClean="0">
                <a:solidFill>
                  <a:schemeClr val="bg1"/>
                </a:solidFill>
              </a:rPr>
              <a:t>Statistiques: </a:t>
            </a:r>
            <a:r>
              <a:rPr lang="fr-FR" sz="3100" dirty="0" smtClean="0">
                <a:solidFill>
                  <a:schemeClr val="bg1"/>
                </a:solidFill>
              </a:rPr>
              <a:t>Sinkhole</a:t>
            </a:r>
            <a:endParaRPr lang="fr-FR" sz="3100" dirty="0">
              <a:solidFill>
                <a:schemeClr val="bg1"/>
              </a:solidFill>
            </a:endParaRPr>
          </a:p>
        </p:txBody>
      </p:sp>
      <p:sp>
        <p:nvSpPr>
          <p:cNvPr id="8" name="Espace réservé du contenu 7"/>
          <p:cNvSpPr>
            <a:spLocks noGrp="1"/>
          </p:cNvSpPr>
          <p:nvPr>
            <p:ph idx="1"/>
            <p:custDataLst>
              <p:tags r:id="rId2"/>
            </p:custDataLst>
          </p:nvPr>
        </p:nvSpPr>
        <p:spPr/>
        <p:txBody>
          <a:bodyPr>
            <a:normAutofit/>
          </a:bodyPr>
          <a:lstStyle/>
          <a:p>
            <a:endParaRPr lang="fr-FR" dirty="0">
              <a:solidFill>
                <a:schemeClr val="bg1"/>
              </a:solidFill>
            </a:endParaRPr>
          </a:p>
        </p:txBody>
      </p:sp>
      <p:pic>
        <p:nvPicPr>
          <p:cNvPr id="80898" name="Picture 2" descr="http://www.securelist.com/en/images/vlill/red_october_8.png"/>
          <p:cNvPicPr>
            <a:picLocks noChangeAspect="1" noChangeArrowheads="1"/>
          </p:cNvPicPr>
          <p:nvPr>
            <p:custDataLst>
              <p:tags r:id="rId3"/>
            </p:custDataLst>
          </p:nvPr>
        </p:nvPicPr>
        <p:blipFill>
          <a:blip r:embed="rId5"/>
          <a:srcRect/>
          <a:stretch>
            <a:fillRect/>
          </a:stretch>
        </p:blipFill>
        <p:spPr bwMode="auto">
          <a:xfrm>
            <a:off x="1571604" y="1354565"/>
            <a:ext cx="6213710" cy="5217707"/>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FR" sz="3600" dirty="0" smtClean="0">
                <a:solidFill>
                  <a:schemeClr val="bg1"/>
                </a:solidFill>
              </a:rPr>
              <a:t>Statistiques: </a:t>
            </a:r>
            <a:r>
              <a:rPr lang="fr-FR" sz="3100" dirty="0" smtClean="0">
                <a:solidFill>
                  <a:schemeClr val="bg1"/>
                </a:solidFill>
              </a:rPr>
              <a:t>Sinkhole</a:t>
            </a:r>
            <a:endParaRPr lang="fr-FR" sz="3100" dirty="0">
              <a:solidFill>
                <a:schemeClr val="bg1"/>
              </a:solidFill>
            </a:endParaRPr>
          </a:p>
        </p:txBody>
      </p:sp>
      <p:sp>
        <p:nvSpPr>
          <p:cNvPr id="8" name="Espace réservé du contenu 7"/>
          <p:cNvSpPr>
            <a:spLocks noGrp="1"/>
          </p:cNvSpPr>
          <p:nvPr>
            <p:ph idx="1"/>
            <p:custDataLst>
              <p:tags r:id="rId2"/>
            </p:custDataLst>
          </p:nvPr>
        </p:nvSpPr>
        <p:spPr/>
        <p:txBody>
          <a:bodyPr>
            <a:normAutofit lnSpcReduction="10000"/>
          </a:bodyPr>
          <a:lstStyle/>
          <a:p>
            <a:r>
              <a:rPr lang="fr-FR" dirty="0" smtClean="0">
                <a:solidFill>
                  <a:schemeClr val="bg1"/>
                </a:solidFill>
              </a:rPr>
              <a:t>Du point de vue de la </a:t>
            </a:r>
            <a:r>
              <a:rPr lang="fr-FR" dirty="0" smtClean="0">
                <a:solidFill>
                  <a:srgbClr val="FF0000"/>
                </a:solidFill>
              </a:rPr>
              <a:t>répartition</a:t>
            </a:r>
            <a:r>
              <a:rPr lang="fr-FR" dirty="0" smtClean="0">
                <a:solidFill>
                  <a:schemeClr val="bg1"/>
                </a:solidFill>
              </a:rPr>
              <a:t> par pays des connexions vers le </a:t>
            </a:r>
            <a:r>
              <a:rPr lang="fr-FR" dirty="0" smtClean="0">
                <a:solidFill>
                  <a:schemeClr val="bg1"/>
                </a:solidFill>
              </a:rPr>
              <a:t>« </a:t>
            </a:r>
            <a:r>
              <a:rPr lang="fr-FR" dirty="0" smtClean="0">
                <a:solidFill>
                  <a:srgbClr val="FF0000"/>
                </a:solidFill>
              </a:rPr>
              <a:t>sinkhole</a:t>
            </a:r>
            <a:r>
              <a:rPr lang="fr-FR" dirty="0" smtClean="0">
                <a:solidFill>
                  <a:schemeClr val="bg1"/>
                </a:solidFill>
              </a:rPr>
              <a:t> », </a:t>
            </a:r>
            <a:r>
              <a:rPr lang="fr-FR" dirty="0" smtClean="0">
                <a:solidFill>
                  <a:schemeClr val="bg1"/>
                </a:solidFill>
              </a:rPr>
              <a:t>nous avons observé des </a:t>
            </a:r>
            <a:r>
              <a:rPr lang="fr-FR" dirty="0" smtClean="0">
                <a:solidFill>
                  <a:srgbClr val="FF0000"/>
                </a:solidFill>
              </a:rPr>
              <a:t>victimes</a:t>
            </a:r>
            <a:r>
              <a:rPr lang="fr-FR" dirty="0" smtClean="0">
                <a:solidFill>
                  <a:schemeClr val="bg1"/>
                </a:solidFill>
              </a:rPr>
              <a:t> dans </a:t>
            </a:r>
            <a:r>
              <a:rPr lang="fr-FR" dirty="0" smtClean="0">
                <a:solidFill>
                  <a:srgbClr val="FF0000"/>
                </a:solidFill>
              </a:rPr>
              <a:t>39 </a:t>
            </a:r>
            <a:r>
              <a:rPr lang="fr-FR" dirty="0" smtClean="0">
                <a:solidFill>
                  <a:srgbClr val="FF0000"/>
                </a:solidFill>
              </a:rPr>
              <a:t>pays</a:t>
            </a:r>
          </a:p>
          <a:p>
            <a:r>
              <a:rPr lang="fr-FR" dirty="0" smtClean="0">
                <a:solidFill>
                  <a:schemeClr val="bg1"/>
                </a:solidFill>
              </a:rPr>
              <a:t>Les pays avec </a:t>
            </a:r>
            <a:r>
              <a:rPr lang="fr-FR" dirty="0" smtClean="0">
                <a:solidFill>
                  <a:schemeClr val="bg1"/>
                </a:solidFill>
              </a:rPr>
              <a:t>plus d'adresses IP étant </a:t>
            </a:r>
            <a:r>
              <a:rPr lang="fr-FR" dirty="0" smtClean="0">
                <a:solidFill>
                  <a:schemeClr val="bg1"/>
                </a:solidFill>
              </a:rPr>
              <a:t>la </a:t>
            </a:r>
            <a:r>
              <a:rPr lang="fr-FR" dirty="0" smtClean="0">
                <a:solidFill>
                  <a:srgbClr val="FF0000"/>
                </a:solidFill>
              </a:rPr>
              <a:t>Suisse</a:t>
            </a:r>
            <a:r>
              <a:rPr lang="fr-FR" dirty="0" smtClean="0">
                <a:solidFill>
                  <a:schemeClr val="bg1"/>
                </a:solidFill>
              </a:rPr>
              <a:t>, le </a:t>
            </a:r>
            <a:r>
              <a:rPr lang="fr-FR" dirty="0" smtClean="0">
                <a:solidFill>
                  <a:srgbClr val="FF0000"/>
                </a:solidFill>
              </a:rPr>
              <a:t>Kazakhstan</a:t>
            </a:r>
            <a:r>
              <a:rPr lang="fr-FR" dirty="0" smtClean="0">
                <a:solidFill>
                  <a:schemeClr val="bg1"/>
                </a:solidFill>
              </a:rPr>
              <a:t> </a:t>
            </a:r>
            <a:r>
              <a:rPr lang="fr-FR" dirty="0" smtClean="0">
                <a:solidFill>
                  <a:schemeClr val="bg1"/>
                </a:solidFill>
              </a:rPr>
              <a:t>et la </a:t>
            </a:r>
            <a:r>
              <a:rPr lang="fr-FR" dirty="0" smtClean="0">
                <a:solidFill>
                  <a:srgbClr val="FF0000"/>
                </a:solidFill>
              </a:rPr>
              <a:t>Grèce</a:t>
            </a:r>
          </a:p>
          <a:p>
            <a:r>
              <a:rPr lang="fr-FR" dirty="0" smtClean="0">
                <a:solidFill>
                  <a:schemeClr val="bg1"/>
                </a:solidFill>
              </a:rPr>
              <a:t>Fait intéressant, lors de la connexion au sinkhole, les </a:t>
            </a:r>
            <a:r>
              <a:rPr lang="fr-FR" dirty="0" smtClean="0">
                <a:solidFill>
                  <a:schemeClr val="bg1"/>
                </a:solidFill>
              </a:rPr>
              <a:t>« backdoors » présentent </a:t>
            </a:r>
            <a:r>
              <a:rPr lang="fr-FR" dirty="0" smtClean="0">
                <a:solidFill>
                  <a:schemeClr val="bg1"/>
                </a:solidFill>
              </a:rPr>
              <a:t>un </a:t>
            </a:r>
            <a:r>
              <a:rPr lang="fr-FR" dirty="0" smtClean="0">
                <a:solidFill>
                  <a:srgbClr val="FF0000"/>
                </a:solidFill>
              </a:rPr>
              <a:t>identifiant unique par victime </a:t>
            </a:r>
            <a:r>
              <a:rPr lang="fr-FR" dirty="0" smtClean="0">
                <a:solidFill>
                  <a:schemeClr val="bg1"/>
                </a:solidFill>
              </a:rPr>
              <a:t>qui permet de mieux </a:t>
            </a:r>
            <a:r>
              <a:rPr lang="fr-FR" dirty="0" smtClean="0">
                <a:solidFill>
                  <a:schemeClr val="bg1"/>
                </a:solidFill>
              </a:rPr>
              <a:t>comptabiliser </a:t>
            </a:r>
            <a:r>
              <a:rPr lang="fr-FR" dirty="0" smtClean="0">
                <a:solidFill>
                  <a:schemeClr val="bg1"/>
                </a:solidFill>
              </a:rPr>
              <a:t>celles ci.</a:t>
            </a:r>
            <a:endParaRPr lang="fr-FR" dirty="0">
              <a:solidFill>
                <a:schemeClr val="bg1"/>
              </a:solidFill>
            </a:endParaRPr>
          </a:p>
        </p:txBody>
      </p:sp>
      <p:pic>
        <p:nvPicPr>
          <p:cNvPr id="89090" name="Picture 2" descr="http://www.securelist.com/en/images/vlill/red_october_9.png"/>
          <p:cNvPicPr>
            <a:picLocks noChangeAspect="1" noChangeArrowheads="1"/>
          </p:cNvPicPr>
          <p:nvPr>
            <p:custDataLst>
              <p:tags r:id="rId3"/>
            </p:custDataLst>
          </p:nvPr>
        </p:nvPicPr>
        <p:blipFill>
          <a:blip r:embed="rId6"/>
          <a:srcRect/>
          <a:stretch>
            <a:fillRect/>
          </a:stretch>
        </p:blipFill>
        <p:spPr bwMode="auto">
          <a:xfrm>
            <a:off x="1357290" y="1571612"/>
            <a:ext cx="6565349" cy="5000660"/>
          </a:xfrm>
          <a:prstGeom prst="rect">
            <a:avLst/>
          </a:prstGeom>
          <a:noFill/>
        </p:spPr>
      </p:pic>
      <p:pic>
        <p:nvPicPr>
          <p:cNvPr id="89092" name="Picture 4" descr="http://www.securelist.com/en/images/vlill/red_october_10.png"/>
          <p:cNvPicPr>
            <a:picLocks noChangeAspect="1" noChangeArrowheads="1"/>
          </p:cNvPicPr>
          <p:nvPr>
            <p:custDataLst>
              <p:tags r:id="rId4"/>
            </p:custDataLst>
          </p:nvPr>
        </p:nvPicPr>
        <p:blipFill>
          <a:blip r:embed="rId7"/>
          <a:srcRect/>
          <a:stretch>
            <a:fillRect/>
          </a:stretch>
        </p:blipFill>
        <p:spPr bwMode="auto">
          <a:xfrm>
            <a:off x="500034" y="2357430"/>
            <a:ext cx="8103596" cy="20717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89092"/>
                                        </p:tgtEl>
                                        <p:attrNameLst>
                                          <p:attrName>style.visibility</p:attrName>
                                        </p:attrNameLst>
                                      </p:cBhvr>
                                      <p:to>
                                        <p:strVal val="visible"/>
                                      </p:to>
                                    </p:set>
                                    <p:anim calcmode="lin" valueType="num">
                                      <p:cBhvr>
                                        <p:cTn id="7" dur="500" fill="hold"/>
                                        <p:tgtEl>
                                          <p:spTgt spid="89092"/>
                                        </p:tgtEl>
                                        <p:attrNameLst>
                                          <p:attrName>ppt_w</p:attrName>
                                        </p:attrNameLst>
                                      </p:cBhvr>
                                      <p:tavLst>
                                        <p:tav tm="0">
                                          <p:val>
                                            <p:fltVal val="0"/>
                                          </p:val>
                                        </p:tav>
                                        <p:tav tm="100000">
                                          <p:val>
                                            <p:strVal val="#ppt_w"/>
                                          </p:val>
                                        </p:tav>
                                      </p:tavLst>
                                    </p:anim>
                                    <p:anim calcmode="lin" valueType="num">
                                      <p:cBhvr>
                                        <p:cTn id="8" dur="500" fill="hold"/>
                                        <p:tgtEl>
                                          <p:spTgt spid="89092"/>
                                        </p:tgtEl>
                                        <p:attrNameLst>
                                          <p:attrName>ppt_h</p:attrName>
                                        </p:attrNameLst>
                                      </p:cBhvr>
                                      <p:tavLst>
                                        <p:tav tm="0">
                                          <p:val>
                                            <p:fltVal val="0"/>
                                          </p:val>
                                        </p:tav>
                                        <p:tav tm="100000">
                                          <p:val>
                                            <p:strVal val="#ppt_h"/>
                                          </p:val>
                                        </p:tav>
                                      </p:tavLst>
                                    </p:anim>
                                    <p:animEffect transition="in" filter="fade">
                                      <p:cBhvr>
                                        <p:cTn id="9" dur="500"/>
                                        <p:tgtEl>
                                          <p:spTgt spid="8909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2000"/>
                                        <p:tgtEl>
                                          <p:spTgt spid="89092"/>
                                        </p:tgtEl>
                                      </p:cBhvr>
                                    </p:animEffect>
                                    <p:set>
                                      <p:cBhvr>
                                        <p:cTn id="14" dur="1" fill="hold">
                                          <p:stCondLst>
                                            <p:cond delay="1999"/>
                                          </p:stCondLst>
                                        </p:cTn>
                                        <p:tgtEl>
                                          <p:spTgt spid="8909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89090"/>
                                        </p:tgtEl>
                                        <p:attrNameLst>
                                          <p:attrName>style.visibility</p:attrName>
                                        </p:attrNameLst>
                                      </p:cBhvr>
                                      <p:to>
                                        <p:strVal val="visible"/>
                                      </p:to>
                                    </p:set>
                                    <p:anim calcmode="lin" valueType="num">
                                      <p:cBhvr>
                                        <p:cTn id="19" dur="500" fill="hold"/>
                                        <p:tgtEl>
                                          <p:spTgt spid="89090"/>
                                        </p:tgtEl>
                                        <p:attrNameLst>
                                          <p:attrName>ppt_w</p:attrName>
                                        </p:attrNameLst>
                                      </p:cBhvr>
                                      <p:tavLst>
                                        <p:tav tm="0">
                                          <p:val>
                                            <p:fltVal val="0"/>
                                          </p:val>
                                        </p:tav>
                                        <p:tav tm="100000">
                                          <p:val>
                                            <p:strVal val="#ppt_w"/>
                                          </p:val>
                                        </p:tav>
                                      </p:tavLst>
                                    </p:anim>
                                    <p:anim calcmode="lin" valueType="num">
                                      <p:cBhvr>
                                        <p:cTn id="20" dur="500" fill="hold"/>
                                        <p:tgtEl>
                                          <p:spTgt spid="89090"/>
                                        </p:tgtEl>
                                        <p:attrNameLst>
                                          <p:attrName>ppt_h</p:attrName>
                                        </p:attrNameLst>
                                      </p:cBhvr>
                                      <p:tavLst>
                                        <p:tav tm="0">
                                          <p:val>
                                            <p:fltVal val="0"/>
                                          </p:val>
                                        </p:tav>
                                        <p:tav tm="100000">
                                          <p:val>
                                            <p:strVal val="#ppt_h"/>
                                          </p:val>
                                        </p:tav>
                                      </p:tavLst>
                                    </p:anim>
                                    <p:animEffect transition="in" filter="fade">
                                      <p:cBhvr>
                                        <p:cTn id="21" dur="500"/>
                                        <p:tgtEl>
                                          <p:spTgt spid="8909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2000"/>
                                        <p:tgtEl>
                                          <p:spTgt spid="89090"/>
                                        </p:tgtEl>
                                      </p:cBhvr>
                                    </p:animEffect>
                                    <p:set>
                                      <p:cBhvr>
                                        <p:cTn id="26" dur="1" fill="hold">
                                          <p:stCondLst>
                                            <p:cond delay="1999"/>
                                          </p:stCondLst>
                                        </p:cTn>
                                        <p:tgtEl>
                                          <p:spTgt spid="8909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descr="https://www.securelist.com/en/images/pictures/klblog/208194085.png"/>
          <p:cNvSpPr>
            <a:spLocks noChangeAspect="1" noChangeArrowheads="1"/>
          </p:cNvSpPr>
          <p:nvPr>
            <p:custDataLst>
              <p:tags r:id="rId1"/>
            </p:custDataLst>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4" descr="208194085.png"/>
          <p:cNvPicPr>
            <a:picLocks noChangeAspect="1"/>
          </p:cNvPicPr>
          <p:nvPr>
            <p:custDataLst>
              <p:tags r:id="rId2"/>
            </p:custDataLst>
          </p:nvPr>
        </p:nvPicPr>
        <p:blipFill>
          <a:blip r:embed="rId4" cstate="print"/>
          <a:stretch>
            <a:fillRect/>
          </a:stretch>
        </p:blipFill>
        <p:spPr>
          <a:xfrm>
            <a:off x="0" y="202882"/>
            <a:ext cx="9144000" cy="6452235"/>
          </a:xfrm>
          <a:prstGeom prst="rect">
            <a:avLst/>
          </a:prstGeom>
        </p:spPr>
      </p:pic>
    </p:spTree>
  </p:cSld>
  <p:clrMapOvr>
    <a:masterClrMapping/>
  </p:clrMapOvr>
  <p:transition spd="slow">
    <p:push/>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redoct.jpg"/>
          <p:cNvPicPr>
            <a:picLocks noChangeAspect="1"/>
          </p:cNvPicPr>
          <p:nvPr>
            <p:custDataLst>
              <p:tags r:id="rId1"/>
            </p:custDataLst>
          </p:nvPr>
        </p:nvPicPr>
        <p:blipFill>
          <a:blip r:embed="rId6" cstate="print"/>
          <a:stretch>
            <a:fillRect/>
          </a:stretch>
        </p:blipFill>
        <p:spPr>
          <a:xfrm>
            <a:off x="0" y="0"/>
            <a:ext cx="9144000" cy="6858000"/>
          </a:xfrm>
          <a:prstGeom prst="rect">
            <a:avLst/>
          </a:prstGeom>
        </p:spPr>
      </p:pic>
      <p:grpSp>
        <p:nvGrpSpPr>
          <p:cNvPr id="2" name="Группа 9"/>
          <p:cNvGrpSpPr/>
          <p:nvPr>
            <p:custDataLst>
              <p:tags r:id="rId2"/>
            </p:custDataLst>
          </p:nvPr>
        </p:nvGrpSpPr>
        <p:grpSpPr>
          <a:xfrm>
            <a:off x="-914400" y="370582"/>
            <a:ext cx="9372600" cy="1187648"/>
            <a:chOff x="-914400" y="370582"/>
            <a:chExt cx="9372600" cy="1187648"/>
          </a:xfrm>
        </p:grpSpPr>
        <p:pic>
          <p:nvPicPr>
            <p:cNvPr id="8" name="Рисунок 7" descr="plashka2.png"/>
            <p:cNvPicPr>
              <a:picLocks noChangeAspect="1"/>
            </p:cNvPicPr>
            <p:nvPr/>
          </p:nvPicPr>
          <p:blipFill>
            <a:blip r:embed="rId7" cstate="print"/>
            <a:stretch>
              <a:fillRect/>
            </a:stretch>
          </p:blipFill>
          <p:spPr>
            <a:xfrm>
              <a:off x="-914400" y="370582"/>
              <a:ext cx="9144000" cy="1187648"/>
            </a:xfrm>
            <a:prstGeom prst="rect">
              <a:avLst/>
            </a:prstGeom>
            <a:effectLst>
              <a:outerShdw blurRad="50800" dist="38100" dir="2700000" algn="tl" rotWithShape="0">
                <a:prstClr val="black">
                  <a:alpha val="40000"/>
                </a:prstClr>
              </a:outerShdw>
            </a:effectLst>
          </p:spPr>
        </p:pic>
        <p:sp>
          <p:nvSpPr>
            <p:cNvPr id="9" name="Заголовок 6"/>
            <p:cNvSpPr txBox="1">
              <a:spLocks/>
            </p:cNvSpPr>
            <p:nvPr/>
          </p:nvSpPr>
          <p:spPr>
            <a:xfrm>
              <a:off x="457200" y="370582"/>
              <a:ext cx="8001000" cy="1066800"/>
            </a:xfrm>
            <a:prstGeom prst="rect">
              <a:avLst/>
            </a:prstGeom>
          </p:spPr>
          <p:txBody>
            <a:bodyPr vert="horz" lIns="91440" tIns="45720" rIns="91440" bIns="45720" rtlCol="0" anchor="ctr">
              <a:normAutofit/>
            </a:bodyPr>
            <a:lstStyle/>
            <a:p>
              <a:pPr lvl="0" algn="ctr">
                <a:spcBef>
                  <a:spcPct val="0"/>
                </a:spcBef>
              </a:pPr>
              <a:r>
                <a:rPr lang="fr-FR" sz="4400" dirty="0" smtClean="0">
                  <a:solidFill>
                    <a:schemeClr val="bg1"/>
                  </a:solidFill>
                  <a:effectLst>
                    <a:outerShdw dist="38100" dir="4200000" algn="tl" rotWithShape="0">
                      <a:prstClr val="black">
                        <a:alpha val="35000"/>
                      </a:prstClr>
                    </a:outerShdw>
                  </a:effectLst>
                  <a:latin typeface="Franklin Gothic Demi" pitchFamily="34" charset="0"/>
                  <a:ea typeface="+mj-ea"/>
                  <a:cs typeface="+mj-cs"/>
                </a:rPr>
                <a:t>Infrastructure</a:t>
              </a:r>
              <a:endParaRPr lang="fr-FR" sz="4400" dirty="0" smtClean="0">
                <a:solidFill>
                  <a:schemeClr val="bg1"/>
                </a:solidFill>
                <a:effectLst>
                  <a:outerShdw dist="38100" dir="4200000" algn="tl" rotWithShape="0">
                    <a:prstClr val="black">
                      <a:alpha val="35000"/>
                    </a:prstClr>
                  </a:outerShdw>
                </a:effectLst>
                <a:latin typeface="Franklin Gothic Demi" pitchFamily="34" charset="0"/>
                <a:ea typeface="+mj-ea"/>
                <a:cs typeface="+mj-cs"/>
              </a:endParaRPr>
            </a:p>
          </p:txBody>
        </p:sp>
      </p:grpSp>
      <p:pic>
        <p:nvPicPr>
          <p:cNvPr id="12" name="Рисунок 11" descr="sub.png"/>
          <p:cNvPicPr>
            <a:picLocks noChangeAspect="1"/>
          </p:cNvPicPr>
          <p:nvPr>
            <p:custDataLst>
              <p:tags r:id="rId3"/>
            </p:custDataLst>
          </p:nvPr>
        </p:nvPicPr>
        <p:blipFill>
          <a:blip r:embed="rId8" cstate="print"/>
          <a:stretch>
            <a:fillRect/>
          </a:stretch>
        </p:blipFill>
        <p:spPr>
          <a:xfrm>
            <a:off x="5943600" y="4800600"/>
            <a:ext cx="2886075" cy="1799682"/>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FR" sz="3600" dirty="0" smtClean="0">
                <a:solidFill>
                  <a:schemeClr val="bg1"/>
                </a:solidFill>
              </a:rPr>
              <a:t>Enregistrements C &amp; C </a:t>
            </a:r>
            <a:endParaRPr lang="fr-FR" sz="3100" dirty="0">
              <a:solidFill>
                <a:schemeClr val="bg1"/>
              </a:solidFill>
            </a:endParaRPr>
          </a:p>
        </p:txBody>
      </p:sp>
      <p:pic>
        <p:nvPicPr>
          <p:cNvPr id="90114" name="Picture 2"/>
          <p:cNvPicPr>
            <a:picLocks noGrp="1" noChangeAspect="1" noChangeArrowheads="1"/>
          </p:cNvPicPr>
          <p:nvPr>
            <p:ph idx="1"/>
            <p:custDataLst>
              <p:tags r:id="rId2"/>
            </p:custDataLst>
          </p:nvPr>
        </p:nvPicPr>
        <p:blipFill>
          <a:blip r:embed="rId4"/>
          <a:srcRect/>
          <a:stretch>
            <a:fillRect/>
          </a:stretch>
        </p:blipFill>
        <p:spPr bwMode="auto">
          <a:xfrm>
            <a:off x="1500165" y="1243086"/>
            <a:ext cx="6415521" cy="54720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FR" dirty="0" smtClean="0">
                <a:solidFill>
                  <a:schemeClr val="bg1"/>
                </a:solidFill>
              </a:rPr>
              <a:t>C &amp; C </a:t>
            </a:r>
            <a:r>
              <a:rPr lang="fr-FR" dirty="0" err="1" smtClean="0">
                <a:solidFill>
                  <a:schemeClr val="bg1"/>
                </a:solidFill>
              </a:rPr>
              <a:t>Facts</a:t>
            </a:r>
            <a:r>
              <a:rPr lang="fr-FR" dirty="0" smtClean="0">
                <a:solidFill>
                  <a:schemeClr val="bg1"/>
                </a:solidFill>
              </a:rPr>
              <a:t> (and </a:t>
            </a:r>
            <a:r>
              <a:rPr lang="fr-FR" dirty="0" err="1" smtClean="0">
                <a:solidFill>
                  <a:schemeClr val="bg1"/>
                </a:solidFill>
              </a:rPr>
              <a:t>fail</a:t>
            </a:r>
            <a:r>
              <a:rPr lang="fr-FR" dirty="0" smtClean="0">
                <a:solidFill>
                  <a:schemeClr val="bg1"/>
                </a:solidFill>
              </a:rPr>
              <a:t>)</a:t>
            </a:r>
            <a:endParaRPr lang="fr-FR" dirty="0">
              <a:solidFill>
                <a:schemeClr val="bg1"/>
              </a:solidFill>
            </a:endParaRPr>
          </a:p>
        </p:txBody>
      </p:sp>
      <p:sp>
        <p:nvSpPr>
          <p:cNvPr id="3" name="Espace réservé du contenu 2"/>
          <p:cNvSpPr>
            <a:spLocks noGrp="1"/>
          </p:cNvSpPr>
          <p:nvPr>
            <p:ph idx="1"/>
            <p:custDataLst>
              <p:tags r:id="rId2"/>
            </p:custDataLst>
          </p:nvPr>
        </p:nvSpPr>
        <p:spPr/>
        <p:txBody>
          <a:bodyPr>
            <a:noAutofit/>
          </a:bodyPr>
          <a:lstStyle/>
          <a:p>
            <a:r>
              <a:rPr lang="fr-FR" sz="2000" dirty="0" smtClean="0">
                <a:solidFill>
                  <a:schemeClr val="bg1"/>
                </a:solidFill>
              </a:rPr>
              <a:t>Bien que </a:t>
            </a:r>
            <a:r>
              <a:rPr lang="fr-FR" sz="2000" dirty="0" smtClean="0">
                <a:solidFill>
                  <a:schemeClr val="bg1"/>
                </a:solidFill>
              </a:rPr>
              <a:t>le domaine "</a:t>
            </a:r>
            <a:r>
              <a:rPr lang="fr-FR" sz="2000" dirty="0" smtClean="0">
                <a:solidFill>
                  <a:srgbClr val="FF0000"/>
                </a:solidFill>
              </a:rPr>
              <a:t>dll-host-update.com</a:t>
            </a:r>
            <a:r>
              <a:rPr lang="fr-FR" sz="2000" dirty="0" smtClean="0">
                <a:solidFill>
                  <a:schemeClr val="bg1"/>
                </a:solidFill>
              </a:rPr>
              <a:t>" apparaît dans l'une des configurations </a:t>
            </a:r>
            <a:r>
              <a:rPr lang="fr-FR" sz="2000" dirty="0" smtClean="0">
                <a:solidFill>
                  <a:schemeClr val="bg1"/>
                </a:solidFill>
              </a:rPr>
              <a:t>, </a:t>
            </a:r>
            <a:r>
              <a:rPr lang="fr-FR" sz="2000" dirty="0" smtClean="0">
                <a:solidFill>
                  <a:schemeClr val="bg1"/>
                </a:solidFill>
              </a:rPr>
              <a:t>il n'avait pas été enregistré par les </a:t>
            </a:r>
            <a:r>
              <a:rPr lang="fr-FR" sz="2000" dirty="0" smtClean="0">
                <a:solidFill>
                  <a:schemeClr val="bg1"/>
                </a:solidFill>
              </a:rPr>
              <a:t>attaquants. </a:t>
            </a:r>
            <a:r>
              <a:rPr lang="fr-FR" sz="2000" dirty="0" smtClean="0">
                <a:solidFill>
                  <a:schemeClr val="bg1"/>
                </a:solidFill>
              </a:rPr>
              <a:t>Le nom de domaine a été enregistré </a:t>
            </a:r>
            <a:r>
              <a:rPr lang="fr-FR" sz="2000" dirty="0" smtClean="0">
                <a:solidFill>
                  <a:schemeClr val="bg1"/>
                </a:solidFill>
              </a:rPr>
              <a:t>par </a:t>
            </a:r>
            <a:r>
              <a:rPr lang="fr-FR" sz="2000" dirty="0" smtClean="0">
                <a:solidFill>
                  <a:schemeClr val="bg1"/>
                </a:solidFill>
              </a:rPr>
              <a:t>Kaspersky Lab 2 novembre 2012 pour surveiller les </a:t>
            </a:r>
            <a:r>
              <a:rPr lang="fr-FR" sz="2000" dirty="0" smtClean="0">
                <a:solidFill>
                  <a:schemeClr val="bg1"/>
                </a:solidFill>
              </a:rPr>
              <a:t>connexions</a:t>
            </a:r>
            <a:endParaRPr lang="fr-FR" sz="2000" dirty="0" smtClean="0">
              <a:solidFill>
                <a:schemeClr val="bg1"/>
              </a:solidFill>
            </a:endParaRPr>
          </a:p>
          <a:p>
            <a:endParaRPr lang="fr-FR" sz="2000" dirty="0" smtClean="0">
              <a:solidFill>
                <a:schemeClr val="bg1"/>
              </a:solidFill>
            </a:endParaRPr>
          </a:p>
          <a:p>
            <a:r>
              <a:rPr lang="fr-FR" sz="2000" dirty="0" smtClean="0">
                <a:solidFill>
                  <a:schemeClr val="bg1"/>
                </a:solidFill>
              </a:rPr>
              <a:t>Ils ont enregistré « </a:t>
            </a:r>
            <a:r>
              <a:rPr lang="fr-FR" sz="2000" dirty="0" smtClean="0">
                <a:solidFill>
                  <a:srgbClr val="FF0000"/>
                </a:solidFill>
              </a:rPr>
              <a:t>dll-host-udate.com</a:t>
            </a:r>
            <a:r>
              <a:rPr lang="fr-FR" sz="2000" dirty="0" smtClean="0">
                <a:solidFill>
                  <a:schemeClr val="bg1"/>
                </a:solidFill>
              </a:rPr>
              <a:t> » : </a:t>
            </a:r>
            <a:r>
              <a:rPr lang="fr-FR" sz="2000" dirty="0" smtClean="0">
                <a:solidFill>
                  <a:srgbClr val="FF0000"/>
                </a:solidFill>
              </a:rPr>
              <a:t>Typo</a:t>
            </a:r>
            <a:r>
              <a:rPr lang="fr-FR" sz="2000" dirty="0" smtClean="0">
                <a:solidFill>
                  <a:schemeClr val="bg1"/>
                </a:solidFill>
              </a:rPr>
              <a:t> ? </a:t>
            </a:r>
            <a:r>
              <a:rPr lang="fr-FR" sz="2000" dirty="0" smtClean="0">
                <a:solidFill>
                  <a:schemeClr val="bg1"/>
                </a:solidFill>
                <a:sym typeface="Wingdings" pitchFamily="2" charset="2"/>
              </a:rPr>
              <a:t></a:t>
            </a:r>
            <a:endParaRPr lang="fr-FR" sz="2000" dirty="0" smtClean="0">
              <a:solidFill>
                <a:schemeClr val="bg1"/>
              </a:solidFill>
            </a:endParaRPr>
          </a:p>
          <a:p>
            <a:endParaRPr lang="fr-FR" sz="2000" dirty="0" smtClean="0">
              <a:solidFill>
                <a:schemeClr val="bg1"/>
              </a:solidFill>
            </a:endParaRPr>
          </a:p>
          <a:p>
            <a:r>
              <a:rPr lang="fr-FR" sz="2000" dirty="0" smtClean="0">
                <a:solidFill>
                  <a:schemeClr val="bg1"/>
                </a:solidFill>
              </a:rPr>
              <a:t>Le domaine le plus </a:t>
            </a:r>
            <a:r>
              <a:rPr lang="fr-FR" sz="2000" dirty="0" smtClean="0">
                <a:solidFill>
                  <a:srgbClr val="FF0000"/>
                </a:solidFill>
              </a:rPr>
              <a:t>ancien</a:t>
            </a:r>
            <a:r>
              <a:rPr lang="fr-FR" sz="2000" dirty="0" smtClean="0">
                <a:solidFill>
                  <a:schemeClr val="bg1"/>
                </a:solidFill>
              </a:rPr>
              <a:t> a </a:t>
            </a:r>
            <a:r>
              <a:rPr lang="fr-FR" sz="2000" dirty="0" smtClean="0">
                <a:solidFill>
                  <a:schemeClr val="bg1"/>
                </a:solidFill>
              </a:rPr>
              <a:t>été enregistré en </a:t>
            </a:r>
            <a:r>
              <a:rPr lang="fr-FR" sz="2000" dirty="0" smtClean="0">
                <a:solidFill>
                  <a:srgbClr val="FF0000"/>
                </a:solidFill>
              </a:rPr>
              <a:t>Novembre 2007</a:t>
            </a:r>
            <a:r>
              <a:rPr lang="fr-FR" sz="2000" dirty="0" smtClean="0">
                <a:solidFill>
                  <a:schemeClr val="bg1"/>
                </a:solidFill>
              </a:rPr>
              <a:t> et le  </a:t>
            </a:r>
            <a:r>
              <a:rPr lang="fr-FR" sz="2000" dirty="0" smtClean="0">
                <a:solidFill>
                  <a:srgbClr val="FF0000"/>
                </a:solidFill>
              </a:rPr>
              <a:t>dernier</a:t>
            </a:r>
            <a:r>
              <a:rPr lang="fr-FR" sz="2000" dirty="0" smtClean="0">
                <a:solidFill>
                  <a:schemeClr val="bg1"/>
                </a:solidFill>
              </a:rPr>
              <a:t> en </a:t>
            </a:r>
            <a:r>
              <a:rPr lang="fr-FR" sz="2000" dirty="0" smtClean="0">
                <a:solidFill>
                  <a:srgbClr val="FF0000"/>
                </a:solidFill>
              </a:rPr>
              <a:t>Octobre 2012</a:t>
            </a:r>
            <a:r>
              <a:rPr lang="fr-FR" sz="2000" dirty="0" smtClean="0">
                <a:solidFill>
                  <a:schemeClr val="bg1"/>
                </a:solidFill>
              </a:rPr>
              <a:t>.</a:t>
            </a:r>
          </a:p>
          <a:p>
            <a:endParaRPr lang="fr-FR" sz="2000" dirty="0" smtClean="0">
              <a:solidFill>
                <a:schemeClr val="bg1"/>
              </a:solidFill>
            </a:endParaRPr>
          </a:p>
          <a:p>
            <a:r>
              <a:rPr lang="fr-FR" sz="2000" dirty="0" smtClean="0">
                <a:solidFill>
                  <a:schemeClr val="bg1"/>
                </a:solidFill>
              </a:rPr>
              <a:t>La plupart des domaines ont été enregistrés en utilisant le service "</a:t>
            </a:r>
            <a:r>
              <a:rPr lang="fr-FR" sz="2000" dirty="0" smtClean="0">
                <a:solidFill>
                  <a:srgbClr val="FF0000"/>
                </a:solidFill>
              </a:rPr>
              <a:t>reg.ru</a:t>
            </a:r>
            <a:r>
              <a:rPr lang="fr-FR" sz="2000" dirty="0" smtClean="0">
                <a:solidFill>
                  <a:schemeClr val="bg1"/>
                </a:solidFill>
              </a:rPr>
              <a:t>", mais d'autres services tels que «</a:t>
            </a:r>
            <a:r>
              <a:rPr lang="fr-FR" sz="2000" dirty="0" smtClean="0">
                <a:solidFill>
                  <a:srgbClr val="FF0000"/>
                </a:solidFill>
              </a:rPr>
              <a:t>webdrive.ru</a:t>
            </a:r>
            <a:r>
              <a:rPr lang="fr-FR" sz="2000" dirty="0" smtClean="0">
                <a:solidFill>
                  <a:schemeClr val="bg1"/>
                </a:solidFill>
              </a:rPr>
              <a:t>", "</a:t>
            </a:r>
            <a:r>
              <a:rPr lang="fr-FR" sz="2000" dirty="0" smtClean="0">
                <a:solidFill>
                  <a:srgbClr val="FF0000"/>
                </a:solidFill>
              </a:rPr>
              <a:t>webnames.ru</a:t>
            </a:r>
            <a:r>
              <a:rPr lang="fr-FR" sz="2000" dirty="0" smtClean="0">
                <a:solidFill>
                  <a:schemeClr val="bg1"/>
                </a:solidFill>
              </a:rPr>
              <a:t>" ou "</a:t>
            </a:r>
            <a:r>
              <a:rPr lang="fr-FR" sz="2000" dirty="0" smtClean="0">
                <a:solidFill>
                  <a:srgbClr val="FF0000"/>
                </a:solidFill>
              </a:rPr>
              <a:t>timeweb.ru</a:t>
            </a:r>
            <a:r>
              <a:rPr lang="fr-FR" sz="2000" dirty="0" smtClean="0">
                <a:solidFill>
                  <a:schemeClr val="bg1"/>
                </a:solidFill>
              </a:rPr>
              <a:t>" ont été </a:t>
            </a:r>
            <a:r>
              <a:rPr lang="fr-FR" sz="2000" dirty="0" smtClean="0">
                <a:solidFill>
                  <a:schemeClr val="bg1"/>
                </a:solidFill>
              </a:rPr>
              <a:t>utilisés.</a:t>
            </a:r>
            <a:endParaRPr lang="en-US" sz="2000" dirty="0" smtClean="0">
              <a:solidFill>
                <a:schemeClr val="bg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FR" dirty="0" smtClean="0">
                <a:solidFill>
                  <a:schemeClr val="bg1"/>
                </a:solidFill>
              </a:rPr>
              <a:t>C &amp; C </a:t>
            </a:r>
            <a:r>
              <a:rPr lang="fr-FR" dirty="0" err="1" smtClean="0">
                <a:solidFill>
                  <a:schemeClr val="bg1"/>
                </a:solidFill>
              </a:rPr>
              <a:t>Facts</a:t>
            </a:r>
            <a:r>
              <a:rPr lang="fr-FR" dirty="0" smtClean="0">
                <a:solidFill>
                  <a:schemeClr val="bg1"/>
                </a:solidFill>
              </a:rPr>
              <a:t> (and </a:t>
            </a:r>
            <a:r>
              <a:rPr lang="fr-FR" dirty="0" err="1" smtClean="0">
                <a:solidFill>
                  <a:schemeClr val="bg1"/>
                </a:solidFill>
              </a:rPr>
              <a:t>fail</a:t>
            </a:r>
            <a:r>
              <a:rPr lang="fr-FR" dirty="0" smtClean="0">
                <a:solidFill>
                  <a:schemeClr val="bg1"/>
                </a:solidFill>
              </a:rPr>
              <a:t>)</a:t>
            </a:r>
            <a:endParaRPr lang="fr-FR" dirty="0">
              <a:solidFill>
                <a:schemeClr val="bg1"/>
              </a:solidFill>
            </a:endParaRPr>
          </a:p>
        </p:txBody>
      </p:sp>
      <p:sp>
        <p:nvSpPr>
          <p:cNvPr id="3" name="Espace réservé du contenu 2"/>
          <p:cNvSpPr>
            <a:spLocks noGrp="1"/>
          </p:cNvSpPr>
          <p:nvPr>
            <p:ph idx="1"/>
            <p:custDataLst>
              <p:tags r:id="rId2"/>
            </p:custDataLst>
          </p:nvPr>
        </p:nvSpPr>
        <p:spPr/>
        <p:txBody>
          <a:bodyPr>
            <a:noAutofit/>
          </a:bodyPr>
          <a:lstStyle/>
          <a:p>
            <a:r>
              <a:rPr lang="fr-FR" sz="2000" dirty="0" smtClean="0">
                <a:solidFill>
                  <a:schemeClr val="bg1"/>
                </a:solidFill>
              </a:rPr>
              <a:t>Bien que </a:t>
            </a:r>
            <a:r>
              <a:rPr lang="fr-FR" sz="2000" dirty="0" smtClean="0">
                <a:solidFill>
                  <a:schemeClr val="bg1"/>
                </a:solidFill>
              </a:rPr>
              <a:t>le domaine "</a:t>
            </a:r>
            <a:r>
              <a:rPr lang="fr-FR" sz="2000" dirty="0" smtClean="0">
                <a:solidFill>
                  <a:srgbClr val="FF0000"/>
                </a:solidFill>
              </a:rPr>
              <a:t>dll-host-update.com</a:t>
            </a:r>
            <a:r>
              <a:rPr lang="fr-FR" sz="2000" dirty="0" smtClean="0">
                <a:solidFill>
                  <a:schemeClr val="bg1"/>
                </a:solidFill>
              </a:rPr>
              <a:t>" apparaît dans l'une des configurations </a:t>
            </a:r>
            <a:r>
              <a:rPr lang="fr-FR" sz="2000" dirty="0" smtClean="0">
                <a:solidFill>
                  <a:schemeClr val="bg1"/>
                </a:solidFill>
              </a:rPr>
              <a:t>, </a:t>
            </a:r>
            <a:r>
              <a:rPr lang="fr-FR" sz="2000" dirty="0" smtClean="0">
                <a:solidFill>
                  <a:schemeClr val="bg1"/>
                </a:solidFill>
              </a:rPr>
              <a:t>il n'avait pas été enregistré par les </a:t>
            </a:r>
            <a:r>
              <a:rPr lang="fr-FR" sz="2000" dirty="0" smtClean="0">
                <a:solidFill>
                  <a:schemeClr val="bg1"/>
                </a:solidFill>
              </a:rPr>
              <a:t>attaquants. </a:t>
            </a:r>
            <a:r>
              <a:rPr lang="fr-FR" sz="2000" dirty="0" smtClean="0">
                <a:solidFill>
                  <a:schemeClr val="bg1"/>
                </a:solidFill>
              </a:rPr>
              <a:t>Le nom de domaine a été enregistré </a:t>
            </a:r>
            <a:r>
              <a:rPr lang="fr-FR" sz="2000" dirty="0" smtClean="0">
                <a:solidFill>
                  <a:schemeClr val="bg1"/>
                </a:solidFill>
              </a:rPr>
              <a:t>par </a:t>
            </a:r>
            <a:r>
              <a:rPr lang="fr-FR" sz="2000" dirty="0" smtClean="0">
                <a:solidFill>
                  <a:schemeClr val="bg1"/>
                </a:solidFill>
              </a:rPr>
              <a:t>Kaspersky Lab 2 novembre 2012 pour surveiller les </a:t>
            </a:r>
            <a:r>
              <a:rPr lang="fr-FR" sz="2000" dirty="0" smtClean="0">
                <a:solidFill>
                  <a:schemeClr val="bg1"/>
                </a:solidFill>
              </a:rPr>
              <a:t>connexions</a:t>
            </a:r>
            <a:endParaRPr lang="fr-FR" sz="2000" dirty="0" smtClean="0">
              <a:solidFill>
                <a:schemeClr val="bg1"/>
              </a:solidFill>
            </a:endParaRPr>
          </a:p>
          <a:p>
            <a:endParaRPr lang="fr-FR" sz="2000" dirty="0" smtClean="0">
              <a:solidFill>
                <a:schemeClr val="bg1"/>
              </a:solidFill>
            </a:endParaRPr>
          </a:p>
          <a:p>
            <a:r>
              <a:rPr lang="fr-FR" sz="2000" dirty="0" smtClean="0">
                <a:solidFill>
                  <a:schemeClr val="bg1"/>
                </a:solidFill>
              </a:rPr>
              <a:t>Ils ont enregistré « </a:t>
            </a:r>
            <a:r>
              <a:rPr lang="fr-FR" sz="2000" dirty="0" smtClean="0">
                <a:solidFill>
                  <a:srgbClr val="FF0000"/>
                </a:solidFill>
              </a:rPr>
              <a:t>dll-host-udate.com</a:t>
            </a:r>
            <a:r>
              <a:rPr lang="fr-FR" sz="2000" dirty="0" smtClean="0">
                <a:solidFill>
                  <a:schemeClr val="bg1"/>
                </a:solidFill>
              </a:rPr>
              <a:t> » : </a:t>
            </a:r>
            <a:r>
              <a:rPr lang="fr-FR" sz="2000" dirty="0" smtClean="0">
                <a:solidFill>
                  <a:srgbClr val="FF0000"/>
                </a:solidFill>
              </a:rPr>
              <a:t>Typo</a:t>
            </a:r>
            <a:r>
              <a:rPr lang="fr-FR" sz="2000" dirty="0" smtClean="0">
                <a:solidFill>
                  <a:schemeClr val="bg1"/>
                </a:solidFill>
              </a:rPr>
              <a:t> ? </a:t>
            </a:r>
            <a:r>
              <a:rPr lang="fr-FR" sz="2000" dirty="0" smtClean="0">
                <a:solidFill>
                  <a:schemeClr val="bg1"/>
                </a:solidFill>
                <a:sym typeface="Wingdings" pitchFamily="2" charset="2"/>
              </a:rPr>
              <a:t></a:t>
            </a:r>
            <a:endParaRPr lang="fr-FR" sz="2000" dirty="0" smtClean="0">
              <a:solidFill>
                <a:schemeClr val="bg1"/>
              </a:solidFill>
            </a:endParaRPr>
          </a:p>
          <a:p>
            <a:endParaRPr lang="fr-FR" sz="2000" dirty="0" smtClean="0">
              <a:solidFill>
                <a:schemeClr val="bg1"/>
              </a:solidFill>
            </a:endParaRPr>
          </a:p>
          <a:p>
            <a:r>
              <a:rPr lang="fr-FR" sz="2000" dirty="0" smtClean="0">
                <a:solidFill>
                  <a:schemeClr val="bg1"/>
                </a:solidFill>
              </a:rPr>
              <a:t>Le domaine le plus </a:t>
            </a:r>
            <a:r>
              <a:rPr lang="fr-FR" sz="2000" dirty="0" smtClean="0">
                <a:solidFill>
                  <a:srgbClr val="FF0000"/>
                </a:solidFill>
              </a:rPr>
              <a:t>ancien</a:t>
            </a:r>
            <a:r>
              <a:rPr lang="fr-FR" sz="2000" dirty="0" smtClean="0">
                <a:solidFill>
                  <a:schemeClr val="bg1"/>
                </a:solidFill>
              </a:rPr>
              <a:t> a </a:t>
            </a:r>
            <a:r>
              <a:rPr lang="fr-FR" sz="2000" dirty="0" smtClean="0">
                <a:solidFill>
                  <a:schemeClr val="bg1"/>
                </a:solidFill>
              </a:rPr>
              <a:t>été enregistré en </a:t>
            </a:r>
            <a:r>
              <a:rPr lang="fr-FR" sz="2000" dirty="0" smtClean="0">
                <a:solidFill>
                  <a:srgbClr val="FF0000"/>
                </a:solidFill>
              </a:rPr>
              <a:t>Novembre 2007</a:t>
            </a:r>
            <a:r>
              <a:rPr lang="fr-FR" sz="2000" dirty="0" smtClean="0">
                <a:solidFill>
                  <a:schemeClr val="bg1"/>
                </a:solidFill>
              </a:rPr>
              <a:t> et le  </a:t>
            </a:r>
            <a:r>
              <a:rPr lang="fr-FR" sz="2000" dirty="0" smtClean="0">
                <a:solidFill>
                  <a:srgbClr val="FF0000"/>
                </a:solidFill>
              </a:rPr>
              <a:t>dernier</a:t>
            </a:r>
            <a:r>
              <a:rPr lang="fr-FR" sz="2000" dirty="0" smtClean="0">
                <a:solidFill>
                  <a:schemeClr val="bg1"/>
                </a:solidFill>
              </a:rPr>
              <a:t> en </a:t>
            </a:r>
            <a:r>
              <a:rPr lang="fr-FR" sz="2000" dirty="0" smtClean="0">
                <a:solidFill>
                  <a:srgbClr val="FF0000"/>
                </a:solidFill>
              </a:rPr>
              <a:t>Octobre 2012</a:t>
            </a:r>
            <a:r>
              <a:rPr lang="fr-FR" sz="2000" dirty="0" smtClean="0">
                <a:solidFill>
                  <a:schemeClr val="bg1"/>
                </a:solidFill>
              </a:rPr>
              <a:t>.</a:t>
            </a:r>
          </a:p>
          <a:p>
            <a:endParaRPr lang="fr-FR" sz="2000" dirty="0" smtClean="0">
              <a:solidFill>
                <a:schemeClr val="bg1"/>
              </a:solidFill>
            </a:endParaRPr>
          </a:p>
          <a:p>
            <a:r>
              <a:rPr lang="fr-FR" sz="2000" dirty="0" smtClean="0">
                <a:solidFill>
                  <a:schemeClr val="bg1"/>
                </a:solidFill>
              </a:rPr>
              <a:t>La plupart des domaines ont été enregistrés en utilisant le service "</a:t>
            </a:r>
            <a:r>
              <a:rPr lang="fr-FR" sz="2000" dirty="0" smtClean="0">
                <a:solidFill>
                  <a:srgbClr val="FF0000"/>
                </a:solidFill>
              </a:rPr>
              <a:t>reg.ru</a:t>
            </a:r>
            <a:r>
              <a:rPr lang="fr-FR" sz="2000" dirty="0" smtClean="0">
                <a:solidFill>
                  <a:schemeClr val="bg1"/>
                </a:solidFill>
              </a:rPr>
              <a:t>", mais d'autres services tels que «</a:t>
            </a:r>
            <a:r>
              <a:rPr lang="fr-FR" sz="2000" dirty="0" smtClean="0">
                <a:solidFill>
                  <a:srgbClr val="FF0000"/>
                </a:solidFill>
              </a:rPr>
              <a:t>webdrive.ru</a:t>
            </a:r>
            <a:r>
              <a:rPr lang="fr-FR" sz="2000" dirty="0" smtClean="0">
                <a:solidFill>
                  <a:schemeClr val="bg1"/>
                </a:solidFill>
              </a:rPr>
              <a:t>", "</a:t>
            </a:r>
            <a:r>
              <a:rPr lang="fr-FR" sz="2000" dirty="0" smtClean="0">
                <a:solidFill>
                  <a:srgbClr val="FF0000"/>
                </a:solidFill>
              </a:rPr>
              <a:t>webnames.ru</a:t>
            </a:r>
            <a:r>
              <a:rPr lang="fr-FR" sz="2000" dirty="0" smtClean="0">
                <a:solidFill>
                  <a:schemeClr val="bg1"/>
                </a:solidFill>
              </a:rPr>
              <a:t>" ou "</a:t>
            </a:r>
            <a:r>
              <a:rPr lang="fr-FR" sz="2000" dirty="0" smtClean="0">
                <a:solidFill>
                  <a:srgbClr val="FF0000"/>
                </a:solidFill>
              </a:rPr>
              <a:t>timeweb.ru</a:t>
            </a:r>
            <a:r>
              <a:rPr lang="fr-FR" sz="2000" dirty="0" smtClean="0">
                <a:solidFill>
                  <a:schemeClr val="bg1"/>
                </a:solidFill>
              </a:rPr>
              <a:t>" ont été </a:t>
            </a:r>
            <a:r>
              <a:rPr lang="fr-FR" sz="2000" dirty="0" smtClean="0">
                <a:solidFill>
                  <a:schemeClr val="bg1"/>
                </a:solidFill>
              </a:rPr>
              <a:t>utilisés.</a:t>
            </a:r>
            <a:endParaRPr lang="en-US" sz="2000" dirty="0" smtClean="0">
              <a:solidFill>
                <a:schemeClr val="bg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FR" dirty="0" smtClean="0">
                <a:solidFill>
                  <a:schemeClr val="bg1"/>
                </a:solidFill>
              </a:rPr>
              <a:t>C &amp; C </a:t>
            </a:r>
            <a:r>
              <a:rPr lang="fr-FR" dirty="0" err="1" smtClean="0">
                <a:solidFill>
                  <a:schemeClr val="bg1"/>
                </a:solidFill>
              </a:rPr>
              <a:t>Facts</a:t>
            </a:r>
            <a:r>
              <a:rPr lang="fr-FR" dirty="0" smtClean="0">
                <a:solidFill>
                  <a:schemeClr val="bg1"/>
                </a:solidFill>
              </a:rPr>
              <a:t> (and </a:t>
            </a:r>
            <a:r>
              <a:rPr lang="fr-FR" dirty="0" err="1" smtClean="0">
                <a:solidFill>
                  <a:schemeClr val="bg1"/>
                </a:solidFill>
              </a:rPr>
              <a:t>fail</a:t>
            </a:r>
            <a:r>
              <a:rPr lang="fr-FR" dirty="0" smtClean="0">
                <a:solidFill>
                  <a:schemeClr val="bg1"/>
                </a:solidFill>
              </a:rPr>
              <a:t>)</a:t>
            </a:r>
            <a:endParaRPr lang="en-US" dirty="0">
              <a:solidFill>
                <a:schemeClr val="bg1"/>
              </a:solidFill>
            </a:endParaRPr>
          </a:p>
        </p:txBody>
      </p:sp>
      <p:sp>
        <p:nvSpPr>
          <p:cNvPr id="3" name="Content Placeholder 2"/>
          <p:cNvSpPr>
            <a:spLocks noGrp="1"/>
          </p:cNvSpPr>
          <p:nvPr>
            <p:ph idx="1"/>
            <p:custDataLst>
              <p:tags r:id="rId2"/>
            </p:custDataLst>
          </p:nvPr>
        </p:nvSpPr>
        <p:spPr>
          <a:xfrm>
            <a:off x="457200" y="1409705"/>
            <a:ext cx="4648200" cy="2590799"/>
          </a:xfrm>
        </p:spPr>
        <p:txBody>
          <a:bodyPr>
            <a:noAutofit/>
          </a:bodyPr>
          <a:lstStyle/>
          <a:p>
            <a:pPr marL="0" indent="0">
              <a:buNone/>
            </a:pPr>
            <a:r>
              <a:rPr lang="az-Cyrl-AZ" sz="1400" dirty="0">
                <a:solidFill>
                  <a:srgbClr val="FF0000"/>
                </a:solidFill>
              </a:rPr>
              <a:t>8/26/2008 12:45</a:t>
            </a:r>
            <a:r>
              <a:rPr lang="az-Cyrl-AZ" sz="1400" dirty="0">
                <a:solidFill>
                  <a:schemeClr val="bg1"/>
                </a:solidFill>
              </a:rPr>
              <a:t>: Смена статуса </a:t>
            </a:r>
            <a:r>
              <a:rPr lang="en-US" sz="1400" dirty="0" err="1">
                <a:solidFill>
                  <a:schemeClr val="bg1"/>
                </a:solidFill>
              </a:rPr>
              <a:t>Whoisprotect</a:t>
            </a:r>
            <a:r>
              <a:rPr lang="en-US" sz="1400" dirty="0">
                <a:solidFill>
                  <a:schemeClr val="bg1"/>
                </a:solidFill>
              </a:rPr>
              <a:t> </a:t>
            </a:r>
            <a:r>
              <a:rPr lang="az-Cyrl-AZ" sz="1400" dirty="0">
                <a:solidFill>
                  <a:schemeClr val="bg1"/>
                </a:solidFill>
              </a:rPr>
              <a:t>Вы заказали выключение статуса </a:t>
            </a:r>
            <a:r>
              <a:rPr lang="en-US" sz="1400" dirty="0" err="1">
                <a:solidFill>
                  <a:schemeClr val="bg1"/>
                </a:solidFill>
              </a:rPr>
              <a:t>WhoisProtect</a:t>
            </a:r>
            <a:endParaRPr lang="en-US" sz="1400" dirty="0">
              <a:solidFill>
                <a:schemeClr val="bg1"/>
              </a:solidFill>
            </a:endParaRPr>
          </a:p>
          <a:p>
            <a:pPr marL="0" indent="0">
              <a:buNone/>
            </a:pPr>
            <a:r>
              <a:rPr lang="az-Cyrl-AZ" sz="1400" dirty="0">
                <a:solidFill>
                  <a:schemeClr val="bg1"/>
                </a:solidFill>
              </a:rPr>
              <a:t>домена </a:t>
            </a:r>
            <a:r>
              <a:rPr lang="en-US" sz="1400" dirty="0">
                <a:solidFill>
                  <a:schemeClr val="bg1"/>
                </a:solidFill>
              </a:rPr>
              <a:t>msinfoonline.org. </a:t>
            </a:r>
            <a:r>
              <a:rPr lang="az-Cyrl-AZ" sz="1400" dirty="0">
                <a:solidFill>
                  <a:schemeClr val="bg1"/>
                </a:solidFill>
              </a:rPr>
              <a:t>Произошла ошибка и статус изменен не был.</a:t>
            </a:r>
          </a:p>
          <a:p>
            <a:pPr marL="0" indent="0">
              <a:buNone/>
            </a:pPr>
            <a:r>
              <a:rPr lang="az-Cyrl-AZ" sz="1400" dirty="0">
                <a:solidFill>
                  <a:schemeClr val="bg1"/>
                </a:solidFill>
              </a:rPr>
              <a:t>Описание ошибки: </a:t>
            </a:r>
            <a:r>
              <a:rPr lang="en-US" sz="1400" dirty="0" smtClean="0">
                <a:solidFill>
                  <a:schemeClr val="bg1"/>
                </a:solidFill>
              </a:rPr>
              <a:t>“There </a:t>
            </a:r>
            <a:r>
              <a:rPr lang="en-US" sz="1400" dirty="0">
                <a:solidFill>
                  <a:schemeClr val="bg1"/>
                </a:solidFill>
              </a:rPr>
              <a:t>is already a pending action for this </a:t>
            </a:r>
            <a:r>
              <a:rPr lang="en-US" sz="1400" dirty="0" smtClean="0">
                <a:solidFill>
                  <a:schemeClr val="bg1"/>
                </a:solidFill>
              </a:rPr>
              <a:t>order”</a:t>
            </a:r>
          </a:p>
          <a:p>
            <a:pPr marL="0" indent="0">
              <a:buNone/>
            </a:pPr>
            <a:r>
              <a:rPr lang="fr-FR" sz="1400" i="1" dirty="0" smtClean="0">
                <a:solidFill>
                  <a:srgbClr val="92D050"/>
                </a:solidFill>
              </a:rPr>
              <a:t>Modification de l'état ​​</a:t>
            </a:r>
            <a:r>
              <a:rPr lang="fr-FR" sz="1400" i="1" dirty="0" err="1" smtClean="0">
                <a:solidFill>
                  <a:srgbClr val="92D050"/>
                </a:solidFill>
              </a:rPr>
              <a:t>Whoisprotect</a:t>
            </a:r>
            <a:r>
              <a:rPr lang="fr-FR" sz="1400" i="1" dirty="0" smtClean="0">
                <a:solidFill>
                  <a:srgbClr val="92D050"/>
                </a:solidFill>
              </a:rPr>
              <a:t> que vous avez commandé </a:t>
            </a:r>
            <a:r>
              <a:rPr lang="fr-FR" sz="1400" i="1" dirty="0" err="1" smtClean="0">
                <a:solidFill>
                  <a:srgbClr val="92D050"/>
                </a:solidFill>
              </a:rPr>
              <a:t>WhoisProtect</a:t>
            </a:r>
            <a:r>
              <a:rPr lang="fr-FR" sz="1400" i="1" dirty="0" smtClean="0">
                <a:solidFill>
                  <a:srgbClr val="92D050"/>
                </a:solidFill>
              </a:rPr>
              <a:t> pour domaine msinfoonline.org. Une erreur s'est produite et le statut n'a pas changé.</a:t>
            </a:r>
          </a:p>
          <a:p>
            <a:pPr marL="0" indent="0">
              <a:buNone/>
            </a:pPr>
            <a:r>
              <a:rPr lang="fr-FR" sz="1400" i="1" dirty="0" smtClean="0">
                <a:solidFill>
                  <a:srgbClr val="92D050"/>
                </a:solidFill>
              </a:rPr>
              <a:t>Description de l'erreur: "Il ya déjà une action en attente pour cette commande"</a:t>
            </a:r>
            <a:endParaRPr lang="en-US" sz="1400" i="1" dirty="0">
              <a:solidFill>
                <a:srgbClr val="92D050"/>
              </a:solidFill>
            </a:endParaRPr>
          </a:p>
        </p:txBody>
      </p:sp>
      <p:sp>
        <p:nvSpPr>
          <p:cNvPr id="4" name="Rectangle 3"/>
          <p:cNvSpPr/>
          <p:nvPr>
            <p:custDataLst>
              <p:tags r:id="rId3"/>
            </p:custDataLst>
          </p:nvPr>
        </p:nvSpPr>
        <p:spPr>
          <a:xfrm>
            <a:off x="5334000" y="2919663"/>
            <a:ext cx="2987842" cy="1477328"/>
          </a:xfrm>
          <a:prstGeom prst="rect">
            <a:avLst/>
          </a:prstGeom>
        </p:spPr>
        <p:txBody>
          <a:bodyPr wrap="square">
            <a:spAutoFit/>
          </a:bodyPr>
          <a:lstStyle/>
          <a:p>
            <a:pPr algn="r"/>
            <a:r>
              <a:rPr lang="en-US" dirty="0">
                <a:solidFill>
                  <a:srgbClr val="FF0000"/>
                </a:solidFill>
              </a:rPr>
              <a:t>8/26/2008 12:54:</a:t>
            </a:r>
          </a:p>
          <a:p>
            <a:pPr algn="r"/>
            <a:r>
              <a:rPr lang="en-US" dirty="0">
                <a:solidFill>
                  <a:schemeClr val="bg1"/>
                </a:solidFill>
              </a:rPr>
              <a:t>А </a:t>
            </a:r>
            <a:r>
              <a:rPr lang="en-US" dirty="0" err="1">
                <a:solidFill>
                  <a:schemeClr val="bg1"/>
                </a:solidFill>
              </a:rPr>
              <a:t>как</a:t>
            </a:r>
            <a:r>
              <a:rPr lang="en-US" dirty="0">
                <a:solidFill>
                  <a:schemeClr val="bg1"/>
                </a:solidFill>
              </a:rPr>
              <a:t> </a:t>
            </a:r>
            <a:r>
              <a:rPr lang="en-US" dirty="0" err="1">
                <a:solidFill>
                  <a:schemeClr val="bg1"/>
                </a:solidFill>
              </a:rPr>
              <a:t>можно</a:t>
            </a:r>
            <a:r>
              <a:rPr lang="en-US" dirty="0">
                <a:solidFill>
                  <a:schemeClr val="bg1"/>
                </a:solidFill>
              </a:rPr>
              <a:t> </a:t>
            </a:r>
            <a:r>
              <a:rPr lang="en-US" dirty="0" err="1">
                <a:solidFill>
                  <a:schemeClr val="bg1"/>
                </a:solidFill>
              </a:rPr>
              <a:t>решить</a:t>
            </a:r>
            <a:r>
              <a:rPr lang="en-US" dirty="0">
                <a:solidFill>
                  <a:schemeClr val="bg1"/>
                </a:solidFill>
              </a:rPr>
              <a:t> </a:t>
            </a:r>
            <a:r>
              <a:rPr lang="en-US" dirty="0" err="1">
                <a:solidFill>
                  <a:schemeClr val="bg1"/>
                </a:solidFill>
              </a:rPr>
              <a:t>эту</a:t>
            </a:r>
            <a:r>
              <a:rPr lang="en-US" dirty="0">
                <a:solidFill>
                  <a:schemeClr val="bg1"/>
                </a:solidFill>
              </a:rPr>
              <a:t> </a:t>
            </a:r>
            <a:r>
              <a:rPr lang="en-US" dirty="0" err="1">
                <a:solidFill>
                  <a:schemeClr val="bg1"/>
                </a:solidFill>
              </a:rPr>
              <a:t>проблему</a:t>
            </a:r>
            <a:r>
              <a:rPr lang="en-US" dirty="0" smtClean="0">
                <a:solidFill>
                  <a:schemeClr val="bg1"/>
                </a:solidFill>
              </a:rPr>
              <a:t>?</a:t>
            </a:r>
          </a:p>
          <a:p>
            <a:pPr algn="r"/>
            <a:r>
              <a:rPr lang="fr-FR" i="1" dirty="0" smtClean="0">
                <a:solidFill>
                  <a:srgbClr val="92D050"/>
                </a:solidFill>
              </a:rPr>
              <a:t>Et comment puis-je résoudre ce problème?</a:t>
            </a:r>
            <a:endParaRPr lang="en-US" i="1" dirty="0">
              <a:solidFill>
                <a:srgbClr val="92D050"/>
              </a:solidFill>
            </a:endParaRPr>
          </a:p>
        </p:txBody>
      </p:sp>
      <p:sp>
        <p:nvSpPr>
          <p:cNvPr id="5" name="Rectangle 4"/>
          <p:cNvSpPr/>
          <p:nvPr>
            <p:custDataLst>
              <p:tags r:id="rId4"/>
            </p:custDataLst>
          </p:nvPr>
        </p:nvSpPr>
        <p:spPr>
          <a:xfrm>
            <a:off x="2478505" y="4286256"/>
            <a:ext cx="4572000" cy="2585323"/>
          </a:xfrm>
          <a:prstGeom prst="rect">
            <a:avLst/>
          </a:prstGeom>
        </p:spPr>
        <p:txBody>
          <a:bodyPr>
            <a:spAutoFit/>
          </a:bodyPr>
          <a:lstStyle/>
          <a:p>
            <a:r>
              <a:rPr lang="en-US" dirty="0">
                <a:solidFill>
                  <a:srgbClr val="FF0000"/>
                </a:solidFill>
              </a:rPr>
              <a:t>8/26/2008 12:57:</a:t>
            </a:r>
          </a:p>
          <a:p>
            <a:r>
              <a:rPr lang="en-US" dirty="0">
                <a:solidFill>
                  <a:schemeClr val="bg1"/>
                </a:solidFill>
              </a:rPr>
              <a:t>а в </a:t>
            </a:r>
            <a:r>
              <a:rPr lang="en-US" dirty="0" err="1">
                <a:solidFill>
                  <a:schemeClr val="bg1"/>
                </a:solidFill>
              </a:rPr>
              <a:t>чем</a:t>
            </a:r>
            <a:r>
              <a:rPr lang="en-US" dirty="0">
                <a:solidFill>
                  <a:schemeClr val="bg1"/>
                </a:solidFill>
              </a:rPr>
              <a:t> </a:t>
            </a:r>
            <a:r>
              <a:rPr lang="en-US" dirty="0" err="1">
                <a:solidFill>
                  <a:schemeClr val="bg1"/>
                </a:solidFill>
              </a:rPr>
              <a:t>проблема</a:t>
            </a:r>
            <a:r>
              <a:rPr lang="en-US" dirty="0">
                <a:solidFill>
                  <a:schemeClr val="bg1"/>
                </a:solidFill>
              </a:rPr>
              <a:t>? </a:t>
            </a:r>
            <a:r>
              <a:rPr lang="en-US" dirty="0" err="1">
                <a:solidFill>
                  <a:schemeClr val="bg1"/>
                </a:solidFill>
              </a:rPr>
              <a:t>Что</a:t>
            </a:r>
            <a:r>
              <a:rPr lang="en-US" dirty="0">
                <a:solidFill>
                  <a:schemeClr val="bg1"/>
                </a:solidFill>
              </a:rPr>
              <a:t> </a:t>
            </a:r>
            <a:r>
              <a:rPr lang="en-US" dirty="0" err="1">
                <a:solidFill>
                  <a:schemeClr val="bg1"/>
                </a:solidFill>
              </a:rPr>
              <a:t>означает</a:t>
            </a:r>
            <a:r>
              <a:rPr lang="en-US" dirty="0">
                <a:solidFill>
                  <a:schemeClr val="bg1"/>
                </a:solidFill>
              </a:rPr>
              <a:t> "Domain msinfoonline.org sync failed:</a:t>
            </a:r>
          </a:p>
          <a:p>
            <a:r>
              <a:rPr lang="en-US" dirty="0" err="1">
                <a:solidFill>
                  <a:schemeClr val="bg1"/>
                </a:solidFill>
              </a:rPr>
              <a:t>Ошибка</a:t>
            </a:r>
            <a:r>
              <a:rPr lang="en-US" dirty="0">
                <a:solidFill>
                  <a:schemeClr val="bg1"/>
                </a:solidFill>
              </a:rPr>
              <a:t> API </a:t>
            </a:r>
            <a:r>
              <a:rPr lang="en-US" dirty="0" err="1">
                <a:solidFill>
                  <a:schemeClr val="bg1"/>
                </a:solidFill>
              </a:rPr>
              <a:t>регистратора</a:t>
            </a:r>
            <a:r>
              <a:rPr lang="en-US" dirty="0">
                <a:solidFill>
                  <a:schemeClr val="bg1"/>
                </a:solidFill>
              </a:rPr>
              <a:t>: </a:t>
            </a:r>
            <a:r>
              <a:rPr lang="en-US" dirty="0" err="1">
                <a:solidFill>
                  <a:schemeClr val="bg1"/>
                </a:solidFill>
              </a:rPr>
              <a:t>Локальные</a:t>
            </a:r>
            <a:r>
              <a:rPr lang="en-US" dirty="0">
                <a:solidFill>
                  <a:schemeClr val="bg1"/>
                </a:solidFill>
              </a:rPr>
              <a:t> </a:t>
            </a:r>
            <a:r>
              <a:rPr lang="en-US" dirty="0" err="1">
                <a:solidFill>
                  <a:schemeClr val="bg1"/>
                </a:solidFill>
              </a:rPr>
              <a:t>данные</a:t>
            </a:r>
            <a:r>
              <a:rPr lang="en-US" dirty="0">
                <a:solidFill>
                  <a:schemeClr val="bg1"/>
                </a:solidFill>
              </a:rPr>
              <a:t> </a:t>
            </a:r>
            <a:r>
              <a:rPr lang="en-US" dirty="0" err="1">
                <a:solidFill>
                  <a:schemeClr val="bg1"/>
                </a:solidFill>
              </a:rPr>
              <a:t>не</a:t>
            </a:r>
            <a:r>
              <a:rPr lang="en-US" dirty="0">
                <a:solidFill>
                  <a:schemeClr val="bg1"/>
                </a:solidFill>
              </a:rPr>
              <a:t> </a:t>
            </a:r>
            <a:r>
              <a:rPr lang="en-US" dirty="0" err="1">
                <a:solidFill>
                  <a:schemeClr val="bg1"/>
                </a:solidFill>
              </a:rPr>
              <a:t>совпадают</a:t>
            </a:r>
            <a:r>
              <a:rPr lang="en-US" dirty="0">
                <a:solidFill>
                  <a:schemeClr val="bg1"/>
                </a:solidFill>
              </a:rPr>
              <a:t> с </a:t>
            </a:r>
            <a:r>
              <a:rPr lang="en-US" dirty="0" err="1">
                <a:solidFill>
                  <a:schemeClr val="bg1"/>
                </a:solidFill>
              </a:rPr>
              <a:t>реестром</a:t>
            </a:r>
            <a:r>
              <a:rPr lang="en-US" dirty="0" smtClean="0">
                <a:solidFill>
                  <a:schemeClr val="bg1"/>
                </a:solidFill>
              </a:rPr>
              <a:t>"???</a:t>
            </a:r>
          </a:p>
          <a:p>
            <a:r>
              <a:rPr lang="fr-FR" i="1" dirty="0" smtClean="0">
                <a:solidFill>
                  <a:srgbClr val="92D050"/>
                </a:solidFill>
              </a:rPr>
              <a:t>Quel est le problème? Que signifie «Domain msinfoonline.org synchronisation a échoué:</a:t>
            </a:r>
          </a:p>
          <a:p>
            <a:r>
              <a:rPr lang="fr-FR" i="1" dirty="0" smtClean="0">
                <a:solidFill>
                  <a:srgbClr val="92D050"/>
                </a:solidFill>
              </a:rPr>
              <a:t>Journal d'erreurs API: Les données locales ne coïncident pas avec le registre "???</a:t>
            </a:r>
            <a:endParaRPr lang="en-US" i="1" dirty="0">
              <a:solidFill>
                <a:srgbClr val="92D050"/>
              </a:solidFill>
            </a:endParaRPr>
          </a:p>
        </p:txBody>
      </p:sp>
    </p:spTree>
    <p:extLst>
      <p:ext uri="{BB962C8B-B14F-4D97-AF65-F5344CB8AC3E}">
        <p14:creationId xmlns:p14="http://schemas.microsoft.com/office/powerpoint/2010/main" xmlns="" val="271545452"/>
      </p:ext>
    </p:extLst>
  </p:cSld>
  <p:clrMapOvr>
    <a:masterClrMapping/>
  </p:clrMapOvr>
  <p:transition spd="slow">
    <p:push/>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FR" dirty="0" smtClean="0">
                <a:solidFill>
                  <a:schemeClr val="bg1"/>
                </a:solidFill>
              </a:rPr>
              <a:t>C &amp; C </a:t>
            </a:r>
            <a:r>
              <a:rPr lang="fr-FR" dirty="0" err="1" smtClean="0">
                <a:solidFill>
                  <a:schemeClr val="bg1"/>
                </a:solidFill>
              </a:rPr>
              <a:t>Facts</a:t>
            </a:r>
            <a:r>
              <a:rPr lang="fr-FR" dirty="0" smtClean="0">
                <a:solidFill>
                  <a:schemeClr val="bg1"/>
                </a:solidFill>
              </a:rPr>
              <a:t> (and </a:t>
            </a:r>
            <a:r>
              <a:rPr lang="fr-FR" dirty="0" err="1" smtClean="0">
                <a:solidFill>
                  <a:schemeClr val="bg1"/>
                </a:solidFill>
              </a:rPr>
              <a:t>fail</a:t>
            </a:r>
            <a:r>
              <a:rPr lang="fr-FR" dirty="0" smtClean="0">
                <a:solidFill>
                  <a:schemeClr val="bg1"/>
                </a:solidFill>
              </a:rPr>
              <a:t>)</a:t>
            </a:r>
            <a:endParaRPr lang="fr-FR" dirty="0">
              <a:solidFill>
                <a:schemeClr val="bg1"/>
              </a:solidFill>
            </a:endParaRPr>
          </a:p>
        </p:txBody>
      </p:sp>
      <p:sp>
        <p:nvSpPr>
          <p:cNvPr id="3" name="Espace réservé du contenu 2"/>
          <p:cNvSpPr>
            <a:spLocks noGrp="1"/>
          </p:cNvSpPr>
          <p:nvPr>
            <p:ph idx="1"/>
            <p:custDataLst>
              <p:tags r:id="rId2"/>
            </p:custDataLst>
          </p:nvPr>
        </p:nvSpPr>
        <p:spPr/>
        <p:txBody>
          <a:bodyPr>
            <a:noAutofit/>
          </a:bodyPr>
          <a:lstStyle/>
          <a:p>
            <a:r>
              <a:rPr lang="fr-FR" sz="2000" dirty="0" smtClean="0">
                <a:solidFill>
                  <a:schemeClr val="bg1"/>
                </a:solidFill>
              </a:rPr>
              <a:t>Lors de notre analyse, nous avons </a:t>
            </a:r>
            <a:r>
              <a:rPr lang="fr-FR" sz="2000" dirty="0" smtClean="0">
                <a:solidFill>
                  <a:srgbClr val="FF0000"/>
                </a:solidFill>
              </a:rPr>
              <a:t>pu obtenir une image de l'un des serveurs de commande et de contrôle</a:t>
            </a:r>
            <a:r>
              <a:rPr lang="fr-FR" sz="2000" dirty="0" smtClean="0">
                <a:solidFill>
                  <a:schemeClr val="bg1"/>
                </a:solidFill>
              </a:rPr>
              <a:t>.</a:t>
            </a:r>
          </a:p>
          <a:p>
            <a:r>
              <a:rPr lang="fr-FR" sz="2000" dirty="0" smtClean="0">
                <a:solidFill>
                  <a:srgbClr val="FF0000"/>
                </a:solidFill>
              </a:rPr>
              <a:t>Le </a:t>
            </a:r>
            <a:r>
              <a:rPr lang="fr-FR" sz="2000" dirty="0" smtClean="0">
                <a:solidFill>
                  <a:srgbClr val="FF0000"/>
                </a:solidFill>
              </a:rPr>
              <a:t>serveur </a:t>
            </a:r>
            <a:r>
              <a:rPr lang="fr-FR" sz="2000" dirty="0" smtClean="0">
                <a:solidFill>
                  <a:schemeClr val="bg1"/>
                </a:solidFill>
              </a:rPr>
              <a:t>lui-même</a:t>
            </a:r>
            <a:r>
              <a:rPr lang="fr-FR" sz="2000" dirty="0" smtClean="0">
                <a:solidFill>
                  <a:srgbClr val="FF0000"/>
                </a:solidFill>
              </a:rPr>
              <a:t> s'est avéré être un proxy</a:t>
            </a:r>
            <a:r>
              <a:rPr lang="fr-FR" sz="2000" dirty="0" smtClean="0">
                <a:solidFill>
                  <a:schemeClr val="bg1"/>
                </a:solidFill>
              </a:rPr>
              <a:t>, </a:t>
            </a:r>
            <a:r>
              <a:rPr lang="fr-FR" sz="2000" dirty="0" smtClean="0">
                <a:solidFill>
                  <a:schemeClr val="bg1"/>
                </a:solidFill>
              </a:rPr>
              <a:t>qui transmettait les demandes </a:t>
            </a:r>
            <a:r>
              <a:rPr lang="fr-FR" sz="2000" dirty="0" smtClean="0">
                <a:solidFill>
                  <a:schemeClr val="bg1"/>
                </a:solidFill>
              </a:rPr>
              <a:t>à </a:t>
            </a:r>
            <a:r>
              <a:rPr lang="fr-FR" sz="2000" dirty="0" smtClean="0">
                <a:solidFill>
                  <a:srgbClr val="FF0000"/>
                </a:solidFill>
              </a:rPr>
              <a:t>un autre serveur sur le port 40080</a:t>
            </a:r>
            <a:r>
              <a:rPr lang="fr-FR" sz="2000" dirty="0" smtClean="0">
                <a:solidFill>
                  <a:schemeClr val="bg1"/>
                </a:solidFill>
              </a:rPr>
              <a:t>.</a:t>
            </a:r>
          </a:p>
          <a:p>
            <a:r>
              <a:rPr lang="fr-FR" sz="2000" dirty="0" smtClean="0">
                <a:solidFill>
                  <a:schemeClr val="bg1"/>
                </a:solidFill>
              </a:rPr>
              <a:t>Le </a:t>
            </a:r>
            <a:r>
              <a:rPr lang="fr-FR" sz="2000" dirty="0" smtClean="0">
                <a:solidFill>
                  <a:schemeClr val="bg1"/>
                </a:solidFill>
              </a:rPr>
              <a:t>script responsable </a:t>
            </a:r>
            <a:r>
              <a:rPr lang="fr-FR" sz="2000" dirty="0" smtClean="0">
                <a:solidFill>
                  <a:schemeClr val="bg1"/>
                </a:solidFill>
              </a:rPr>
              <a:t>des </a:t>
            </a:r>
            <a:r>
              <a:rPr lang="fr-FR" sz="2000" dirty="0" smtClean="0">
                <a:solidFill>
                  <a:schemeClr val="bg1"/>
                </a:solidFill>
              </a:rPr>
              <a:t>redirections a été trouvé dans </a:t>
            </a:r>
            <a:r>
              <a:rPr lang="fr-FR" sz="2000" dirty="0" smtClean="0">
                <a:solidFill>
                  <a:srgbClr val="92D050"/>
                </a:solidFill>
              </a:rPr>
              <a:t>/ </a:t>
            </a:r>
            <a:r>
              <a:rPr lang="fr-FR" sz="2000" dirty="0" err="1" smtClean="0">
                <a:solidFill>
                  <a:srgbClr val="92D050"/>
                </a:solidFill>
              </a:rPr>
              <a:t>root</a:t>
            </a:r>
            <a:r>
              <a:rPr lang="fr-FR" sz="2000" dirty="0" smtClean="0">
                <a:solidFill>
                  <a:srgbClr val="92D050"/>
                </a:solidFill>
              </a:rPr>
              <a:t> / scp.pl </a:t>
            </a:r>
            <a:r>
              <a:rPr lang="fr-FR" sz="2000" dirty="0" smtClean="0">
                <a:solidFill>
                  <a:schemeClr val="bg1"/>
                </a:solidFill>
              </a:rPr>
              <a:t>et s'appuie sur l'outil "</a:t>
            </a:r>
            <a:r>
              <a:rPr lang="fr-FR" sz="2000" dirty="0" err="1" smtClean="0">
                <a:solidFill>
                  <a:srgbClr val="FF0000"/>
                </a:solidFill>
              </a:rPr>
              <a:t>socat</a:t>
            </a:r>
            <a:r>
              <a:rPr lang="fr-FR" sz="2000" dirty="0" smtClean="0">
                <a:solidFill>
                  <a:schemeClr val="bg1"/>
                </a:solidFill>
              </a:rPr>
              <a:t>" pour la redirection de flux</a:t>
            </a:r>
            <a:r>
              <a:rPr lang="fr-FR" sz="2000" dirty="0" smtClean="0">
                <a:solidFill>
                  <a:schemeClr val="bg1"/>
                </a:solidFill>
              </a:rPr>
              <a:t>.</a:t>
            </a:r>
          </a:p>
          <a:p>
            <a:r>
              <a:rPr lang="fr-FR" sz="2000" dirty="0" smtClean="0">
                <a:solidFill>
                  <a:schemeClr val="bg1"/>
                </a:solidFill>
              </a:rPr>
              <a:t>En </a:t>
            </a:r>
            <a:r>
              <a:rPr lang="fr-FR" sz="2000" dirty="0" smtClean="0">
                <a:solidFill>
                  <a:schemeClr val="bg1"/>
                </a:solidFill>
              </a:rPr>
              <a:t>scannant des plages IP pour des </a:t>
            </a:r>
            <a:r>
              <a:rPr lang="fr-FR" sz="2000" dirty="0" smtClean="0">
                <a:solidFill>
                  <a:schemeClr val="bg1"/>
                </a:solidFill>
              </a:rPr>
              <a:t>ordinateurs avec le port 40080 ouvert, nous avons pu identifier trois de ces serveurs au </a:t>
            </a:r>
            <a:r>
              <a:rPr lang="fr-FR" sz="2000" dirty="0" smtClean="0">
                <a:solidFill>
                  <a:schemeClr val="bg1"/>
                </a:solidFill>
              </a:rPr>
              <a:t>total.</a:t>
            </a:r>
          </a:p>
          <a:p>
            <a:r>
              <a:rPr lang="fr-FR" sz="2000" dirty="0" smtClean="0">
                <a:solidFill>
                  <a:schemeClr val="bg1"/>
                </a:solidFill>
              </a:rPr>
              <a:t>La page d’index sur ces </a:t>
            </a:r>
            <a:r>
              <a:rPr lang="fr-FR" sz="2000" dirty="0" smtClean="0">
                <a:solidFill>
                  <a:schemeClr val="bg1"/>
                </a:solidFill>
              </a:rPr>
              <a:t>hôtes sur le port </a:t>
            </a:r>
            <a:r>
              <a:rPr lang="fr-FR" sz="2000" dirty="0" smtClean="0">
                <a:solidFill>
                  <a:schemeClr val="bg1"/>
                </a:solidFill>
              </a:rPr>
              <a:t>40080 était identique </a:t>
            </a:r>
            <a:r>
              <a:rPr lang="fr-FR" sz="2000" dirty="0" smtClean="0">
                <a:solidFill>
                  <a:schemeClr val="bg1"/>
                </a:solidFill>
              </a:rPr>
              <a:t>dans tous les C &amp; C:</a:t>
            </a:r>
            <a:endParaRPr lang="en-US" sz="2000" dirty="0" smtClean="0">
              <a:solidFill>
                <a:schemeClr val="bg1"/>
              </a:solidFill>
            </a:endParaRPr>
          </a:p>
        </p:txBody>
      </p:sp>
      <p:pic>
        <p:nvPicPr>
          <p:cNvPr id="91138" name="Picture 2" descr="http://www.securelist.com/en/images/vlill/red_october_14.png"/>
          <p:cNvPicPr>
            <a:picLocks noChangeAspect="1" noChangeArrowheads="1"/>
          </p:cNvPicPr>
          <p:nvPr>
            <p:custDataLst>
              <p:tags r:id="rId3"/>
            </p:custDataLst>
          </p:nvPr>
        </p:nvPicPr>
        <p:blipFill>
          <a:blip r:embed="rId5"/>
          <a:srcRect/>
          <a:stretch>
            <a:fillRect/>
          </a:stretch>
        </p:blipFill>
        <p:spPr bwMode="auto">
          <a:xfrm>
            <a:off x="2714612" y="4929198"/>
            <a:ext cx="5595561" cy="1571636"/>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FR" dirty="0" smtClean="0">
                <a:solidFill>
                  <a:schemeClr val="bg1"/>
                </a:solidFill>
              </a:rPr>
              <a:t>Infrastructure Red October</a:t>
            </a:r>
            <a:endParaRPr lang="fr-FR" dirty="0">
              <a:solidFill>
                <a:schemeClr val="bg1"/>
              </a:solidFill>
            </a:endParaRPr>
          </a:p>
        </p:txBody>
      </p:sp>
      <p:pic>
        <p:nvPicPr>
          <p:cNvPr id="4" name="Picture 3"/>
          <p:cNvPicPr>
            <a:picLocks noChangeAspect="1"/>
          </p:cNvPicPr>
          <p:nvPr>
            <p:custDataLst>
              <p:tags r:id="rId2"/>
            </p:custDataLst>
          </p:nvPr>
        </p:nvPicPr>
        <p:blipFill>
          <a:blip r:embed="rId4"/>
          <a:stretch>
            <a:fillRect/>
          </a:stretch>
        </p:blipFill>
        <p:spPr>
          <a:xfrm>
            <a:off x="1231900" y="1417638"/>
            <a:ext cx="6680200" cy="5010150"/>
          </a:xfrm>
          <a:prstGeom prst="rect">
            <a:avLst/>
          </a:prstGeom>
          <a:ln>
            <a:solidFill>
              <a:schemeClr val="tx1"/>
            </a:solidFill>
          </a:ln>
        </p:spPr>
      </p:pic>
    </p:spTree>
    <p:extLst>
      <p:ext uri="{BB962C8B-B14F-4D97-AF65-F5344CB8AC3E}">
        <p14:creationId xmlns:p14="http://schemas.microsoft.com/office/powerpoint/2010/main" xmlns="" val="843870011"/>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flamedr2.jpg"/>
          <p:cNvPicPr>
            <a:picLocks noChangeAspect="1"/>
          </p:cNvPicPr>
          <p:nvPr>
            <p:custDataLst>
              <p:tags r:id="rId1"/>
            </p:custDataLst>
          </p:nvPr>
        </p:nvPicPr>
        <p:blipFill>
          <a:blip r:embed="rId5" cstate="print"/>
          <a:stretch>
            <a:fillRect/>
          </a:stretch>
        </p:blipFill>
        <p:spPr>
          <a:xfrm>
            <a:off x="0" y="0"/>
            <a:ext cx="9144000" cy="6858000"/>
          </a:xfrm>
          <a:prstGeom prst="rect">
            <a:avLst/>
          </a:prstGeom>
        </p:spPr>
      </p:pic>
      <p:grpSp>
        <p:nvGrpSpPr>
          <p:cNvPr id="2" name="Группа 10"/>
          <p:cNvGrpSpPr/>
          <p:nvPr>
            <p:custDataLst>
              <p:tags r:id="rId2"/>
            </p:custDataLst>
          </p:nvPr>
        </p:nvGrpSpPr>
        <p:grpSpPr>
          <a:xfrm>
            <a:off x="-914400" y="370582"/>
            <a:ext cx="9372600" cy="1187648"/>
            <a:chOff x="-914400" y="370582"/>
            <a:chExt cx="9372600" cy="1187648"/>
          </a:xfrm>
        </p:grpSpPr>
        <p:pic>
          <p:nvPicPr>
            <p:cNvPr id="5" name="Рисунок 4" descr="plashka2.png"/>
            <p:cNvPicPr>
              <a:picLocks noChangeAspect="1"/>
            </p:cNvPicPr>
            <p:nvPr/>
          </p:nvPicPr>
          <p:blipFill>
            <a:blip r:embed="rId6" cstate="print"/>
            <a:stretch>
              <a:fillRect/>
            </a:stretch>
          </p:blipFill>
          <p:spPr>
            <a:xfrm>
              <a:off x="-914400" y="370582"/>
              <a:ext cx="9144000" cy="1187648"/>
            </a:xfrm>
            <a:prstGeom prst="rect">
              <a:avLst/>
            </a:prstGeom>
            <a:effectLst>
              <a:outerShdw blurRad="50800" dist="38100" dir="2700000" algn="tl" rotWithShape="0">
                <a:prstClr val="black">
                  <a:alpha val="40000"/>
                </a:prstClr>
              </a:outerShdw>
            </a:effectLst>
          </p:spPr>
        </p:pic>
        <p:sp>
          <p:nvSpPr>
            <p:cNvPr id="6" name="Заголовок 6"/>
            <p:cNvSpPr txBox="1">
              <a:spLocks/>
            </p:cNvSpPr>
            <p:nvPr/>
          </p:nvSpPr>
          <p:spPr>
            <a:xfrm>
              <a:off x="457200" y="370582"/>
              <a:ext cx="8001000" cy="1066800"/>
            </a:xfrm>
            <a:prstGeom prst="rect">
              <a:avLst/>
            </a:prstGeom>
          </p:spPr>
          <p:txBody>
            <a:bodyPr vert="horz" lIns="91440" tIns="45720" rIns="91440" bIns="45720" rtlCol="0" anchor="ctr">
              <a:normAutofit/>
            </a:bodyPr>
            <a:lstStyle/>
            <a:p>
              <a:pPr lvl="0" algn="ctr">
                <a:spcBef>
                  <a:spcPct val="0"/>
                </a:spcBef>
              </a:pPr>
              <a:r>
                <a:rPr lang="en-US" sz="4400" dirty="0" smtClean="0">
                  <a:solidFill>
                    <a:schemeClr val="bg1"/>
                  </a:solidFill>
                  <a:effectLst>
                    <a:outerShdw dist="38100" dir="4200000" algn="tl" rotWithShape="0">
                      <a:prstClr val="black">
                        <a:alpha val="35000"/>
                      </a:prstClr>
                    </a:outerShdw>
                  </a:effectLst>
                  <a:latin typeface="Franklin Gothic Demi" pitchFamily="34" charset="0"/>
                  <a:ea typeface="+mj-ea"/>
                  <a:cs typeface="+mj-cs"/>
                </a:rPr>
                <a:t>2012 – Flame</a:t>
              </a:r>
              <a:endParaRPr kumimoji="0" lang="ru-RU" sz="4400" b="0" i="0" u="none" strike="noStrike" kern="1200" cap="none" spc="0" normalizeH="0" baseline="0" noProof="0" dirty="0">
                <a:ln>
                  <a:noFill/>
                </a:ln>
                <a:solidFill>
                  <a:schemeClr val="tx1"/>
                </a:solidFill>
                <a:effectLst>
                  <a:outerShdw dist="38100" dir="4200000" algn="tl" rotWithShape="0">
                    <a:prstClr val="black">
                      <a:alpha val="35000"/>
                    </a:prstClr>
                  </a:outerShdw>
                </a:effectLst>
                <a:uLnTx/>
                <a:uFillTx/>
                <a:latin typeface="Franklin Gothic Demi" pitchFamily="34" charset="0"/>
                <a:ea typeface="+mj-ea"/>
                <a:cs typeface="+mj-cs"/>
              </a:endParaRP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FR" dirty="0" smtClean="0">
                <a:solidFill>
                  <a:schemeClr val="bg1"/>
                </a:solidFill>
              </a:rPr>
              <a:t>C &amp; C </a:t>
            </a:r>
            <a:r>
              <a:rPr lang="fr-FR" dirty="0" err="1" smtClean="0">
                <a:solidFill>
                  <a:schemeClr val="bg1"/>
                </a:solidFill>
              </a:rPr>
              <a:t>Facts</a:t>
            </a:r>
            <a:r>
              <a:rPr lang="fr-FR" dirty="0" smtClean="0">
                <a:solidFill>
                  <a:schemeClr val="bg1"/>
                </a:solidFill>
              </a:rPr>
              <a:t> (and </a:t>
            </a:r>
            <a:r>
              <a:rPr lang="fr-FR" dirty="0" err="1" smtClean="0">
                <a:solidFill>
                  <a:schemeClr val="bg1"/>
                </a:solidFill>
              </a:rPr>
              <a:t>fail</a:t>
            </a:r>
            <a:r>
              <a:rPr lang="fr-FR" dirty="0" smtClean="0">
                <a:solidFill>
                  <a:schemeClr val="bg1"/>
                </a:solidFill>
              </a:rPr>
              <a:t>)</a:t>
            </a:r>
            <a:endParaRPr lang="fr-FR" dirty="0">
              <a:solidFill>
                <a:schemeClr val="bg1"/>
              </a:solidFill>
            </a:endParaRPr>
          </a:p>
        </p:txBody>
      </p:sp>
      <p:sp>
        <p:nvSpPr>
          <p:cNvPr id="3" name="Espace réservé du contenu 2"/>
          <p:cNvSpPr>
            <a:spLocks noGrp="1"/>
          </p:cNvSpPr>
          <p:nvPr>
            <p:ph idx="1"/>
            <p:custDataLst>
              <p:tags r:id="rId2"/>
            </p:custDataLst>
          </p:nvPr>
        </p:nvSpPr>
        <p:spPr>
          <a:xfrm>
            <a:off x="457200" y="1428736"/>
            <a:ext cx="8229600" cy="4525963"/>
          </a:xfrm>
        </p:spPr>
        <p:txBody>
          <a:bodyPr>
            <a:noAutofit/>
          </a:bodyPr>
          <a:lstStyle/>
          <a:p>
            <a:r>
              <a:rPr lang="fr-FR" sz="2000" dirty="0" smtClean="0">
                <a:solidFill>
                  <a:schemeClr val="bg1"/>
                </a:solidFill>
              </a:rPr>
              <a:t>L</a:t>
            </a:r>
            <a:r>
              <a:rPr lang="fr-FR" sz="2000" dirty="0" smtClean="0">
                <a:solidFill>
                  <a:schemeClr val="bg1"/>
                </a:solidFill>
              </a:rPr>
              <a:t>es </a:t>
            </a:r>
            <a:r>
              <a:rPr lang="fr-FR" sz="2000" dirty="0" smtClean="0">
                <a:solidFill>
                  <a:schemeClr val="bg1"/>
                </a:solidFill>
              </a:rPr>
              <a:t>différentes générations de la backdoor </a:t>
            </a:r>
            <a:r>
              <a:rPr lang="fr-FR" sz="2000" dirty="0" smtClean="0">
                <a:solidFill>
                  <a:schemeClr val="bg1"/>
                </a:solidFill>
              </a:rPr>
              <a:t>se connectent à </a:t>
            </a:r>
            <a:r>
              <a:rPr lang="fr-FR" sz="2000" dirty="0" smtClean="0">
                <a:solidFill>
                  <a:schemeClr val="bg1"/>
                </a:solidFill>
              </a:rPr>
              <a:t>différents </a:t>
            </a:r>
            <a:r>
              <a:rPr lang="fr-FR" sz="2000" dirty="0" smtClean="0">
                <a:solidFill>
                  <a:schemeClr val="bg1"/>
                </a:solidFill>
              </a:rPr>
              <a:t>scripts sur les C&amp;C:</a:t>
            </a:r>
          </a:p>
          <a:p>
            <a:endParaRPr lang="fr-FR" sz="2000" dirty="0" smtClean="0">
              <a:solidFill>
                <a:schemeClr val="bg1"/>
              </a:solidFill>
            </a:endParaRPr>
          </a:p>
          <a:p>
            <a:pPr lvl="1"/>
            <a:r>
              <a:rPr lang="fr-FR" sz="1800" dirty="0" smtClean="0">
                <a:solidFill>
                  <a:schemeClr val="bg1"/>
                </a:solidFill>
              </a:rPr>
              <a:t>Le </a:t>
            </a:r>
            <a:r>
              <a:rPr lang="fr-FR" sz="1800" dirty="0" smtClean="0">
                <a:solidFill>
                  <a:schemeClr val="bg1"/>
                </a:solidFill>
              </a:rPr>
              <a:t>script </a:t>
            </a:r>
            <a:r>
              <a:rPr lang="fr-FR" sz="1800" dirty="0" smtClean="0">
                <a:solidFill>
                  <a:srgbClr val="92D050"/>
                </a:solidFill>
              </a:rPr>
              <a:t>"/ </a:t>
            </a:r>
            <a:r>
              <a:rPr lang="fr-FR" sz="1800" dirty="0" err="1" smtClean="0">
                <a:solidFill>
                  <a:srgbClr val="92D050"/>
                </a:solidFill>
              </a:rPr>
              <a:t>cgi</a:t>
            </a:r>
            <a:r>
              <a:rPr lang="fr-FR" sz="1800" dirty="0" smtClean="0">
                <a:solidFill>
                  <a:srgbClr val="92D050"/>
                </a:solidFill>
              </a:rPr>
              <a:t>-</a:t>
            </a:r>
            <a:r>
              <a:rPr lang="fr-FR" sz="1800" dirty="0" err="1" smtClean="0">
                <a:solidFill>
                  <a:srgbClr val="92D050"/>
                </a:solidFill>
              </a:rPr>
              <a:t>bin</a:t>
            </a:r>
            <a:r>
              <a:rPr lang="fr-FR" sz="1800" dirty="0" smtClean="0">
                <a:solidFill>
                  <a:srgbClr val="92D050"/>
                </a:solidFill>
              </a:rPr>
              <a:t>/nt/th</a:t>
            </a:r>
            <a:r>
              <a:rPr lang="fr-FR" sz="1800" dirty="0" smtClean="0">
                <a:solidFill>
                  <a:schemeClr val="bg1"/>
                </a:solidFill>
              </a:rPr>
              <a:t>" est utilisé pour recevoir des commandes à partir du serveur </a:t>
            </a:r>
            <a:r>
              <a:rPr lang="fr-FR" sz="1800" dirty="0" smtClean="0">
                <a:solidFill>
                  <a:schemeClr val="bg1"/>
                </a:solidFill>
              </a:rPr>
              <a:t>du C&amp;C, </a:t>
            </a:r>
            <a:r>
              <a:rPr lang="fr-FR" sz="1800" dirty="0" smtClean="0">
                <a:solidFill>
                  <a:schemeClr val="bg1"/>
                </a:solidFill>
              </a:rPr>
              <a:t>généralement sous la forme de nouveaux </a:t>
            </a:r>
            <a:r>
              <a:rPr lang="fr-FR" sz="1800" dirty="0" smtClean="0">
                <a:solidFill>
                  <a:schemeClr val="bg1"/>
                </a:solidFill>
              </a:rPr>
              <a:t>plugins</a:t>
            </a:r>
          </a:p>
          <a:p>
            <a:pPr lvl="1"/>
            <a:endParaRPr lang="fr-FR" sz="1800" dirty="0" smtClean="0">
              <a:solidFill>
                <a:schemeClr val="bg1"/>
              </a:solidFill>
            </a:endParaRPr>
          </a:p>
          <a:p>
            <a:pPr lvl="1"/>
            <a:r>
              <a:rPr lang="fr-FR" sz="1800" dirty="0" smtClean="0">
                <a:solidFill>
                  <a:schemeClr val="bg1"/>
                </a:solidFill>
              </a:rPr>
              <a:t>Le script </a:t>
            </a:r>
            <a:r>
              <a:rPr lang="fr-FR" sz="1800" dirty="0" smtClean="0">
                <a:solidFill>
                  <a:srgbClr val="92D050"/>
                </a:solidFill>
              </a:rPr>
              <a:t>"/ </a:t>
            </a:r>
            <a:r>
              <a:rPr lang="fr-FR" sz="1800" dirty="0" err="1" smtClean="0">
                <a:solidFill>
                  <a:srgbClr val="92D050"/>
                </a:solidFill>
              </a:rPr>
              <a:t>cgi</a:t>
            </a:r>
            <a:r>
              <a:rPr lang="fr-FR" sz="1800" dirty="0" smtClean="0">
                <a:solidFill>
                  <a:srgbClr val="92D050"/>
                </a:solidFill>
              </a:rPr>
              <a:t>-</a:t>
            </a:r>
            <a:r>
              <a:rPr lang="fr-FR" sz="1800" dirty="0" err="1" smtClean="0">
                <a:solidFill>
                  <a:srgbClr val="92D050"/>
                </a:solidFill>
              </a:rPr>
              <a:t>bin</a:t>
            </a:r>
            <a:r>
              <a:rPr lang="fr-FR" sz="1800" dirty="0" smtClean="0">
                <a:solidFill>
                  <a:srgbClr val="92D050"/>
                </a:solidFill>
              </a:rPr>
              <a:t>/nt/</a:t>
            </a:r>
            <a:r>
              <a:rPr lang="fr-FR" sz="1800" dirty="0" err="1" smtClean="0">
                <a:solidFill>
                  <a:srgbClr val="92D050"/>
                </a:solidFill>
              </a:rPr>
              <a:t>sk</a:t>
            </a:r>
            <a:r>
              <a:rPr lang="fr-FR" sz="1800" dirty="0" smtClean="0">
                <a:solidFill>
                  <a:schemeClr val="bg1"/>
                </a:solidFill>
              </a:rPr>
              <a:t>«  est utilisé par les </a:t>
            </a:r>
            <a:r>
              <a:rPr lang="fr-FR" sz="1800" dirty="0" smtClean="0">
                <a:solidFill>
                  <a:schemeClr val="bg1"/>
                </a:solidFill>
              </a:rPr>
              <a:t>plugins </a:t>
            </a:r>
            <a:r>
              <a:rPr lang="fr-FR" sz="1800" dirty="0" smtClean="0">
                <a:solidFill>
                  <a:schemeClr val="bg1"/>
                </a:solidFill>
              </a:rPr>
              <a:t>pour uploader les </a:t>
            </a:r>
            <a:r>
              <a:rPr lang="fr-FR" sz="1800" dirty="0" smtClean="0">
                <a:solidFill>
                  <a:schemeClr val="bg1"/>
                </a:solidFill>
              </a:rPr>
              <a:t>données et </a:t>
            </a:r>
            <a:r>
              <a:rPr lang="fr-FR" sz="1800" dirty="0" smtClean="0">
                <a:solidFill>
                  <a:schemeClr val="bg1"/>
                </a:solidFill>
              </a:rPr>
              <a:t>les </a:t>
            </a:r>
            <a:r>
              <a:rPr lang="fr-FR" sz="1800" dirty="0" smtClean="0">
                <a:solidFill>
                  <a:schemeClr val="bg1"/>
                </a:solidFill>
              </a:rPr>
              <a:t>informations </a:t>
            </a:r>
            <a:r>
              <a:rPr lang="fr-FR" sz="1800" dirty="0" smtClean="0">
                <a:solidFill>
                  <a:schemeClr val="bg1"/>
                </a:solidFill>
              </a:rPr>
              <a:t>volées à la victime</a:t>
            </a:r>
            <a:endParaRPr lang="fr-FR" sz="1800" dirty="0" smtClean="0">
              <a:solidFill>
                <a:schemeClr val="bg1"/>
              </a:solidFill>
            </a:endParaRPr>
          </a:p>
          <a:p>
            <a:endParaRPr lang="en-US" sz="2000" dirty="0" smtClean="0">
              <a:solidFill>
                <a:schemeClr val="bg1"/>
              </a:solidFill>
            </a:endParaRPr>
          </a:p>
        </p:txBody>
      </p:sp>
      <p:pic>
        <p:nvPicPr>
          <p:cNvPr id="96259" name="Picture 3"/>
          <p:cNvPicPr>
            <a:picLocks noChangeAspect="1" noChangeArrowheads="1"/>
          </p:cNvPicPr>
          <p:nvPr>
            <p:custDataLst>
              <p:tags r:id="rId3"/>
            </p:custDataLst>
          </p:nvPr>
        </p:nvPicPr>
        <p:blipFill>
          <a:blip r:embed="rId5"/>
          <a:srcRect/>
          <a:stretch>
            <a:fillRect/>
          </a:stretch>
        </p:blipFill>
        <p:spPr bwMode="auto">
          <a:xfrm>
            <a:off x="1500166" y="4286256"/>
            <a:ext cx="6949897" cy="24288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redoct.jpg"/>
          <p:cNvPicPr>
            <a:picLocks noChangeAspect="1"/>
          </p:cNvPicPr>
          <p:nvPr>
            <p:custDataLst>
              <p:tags r:id="rId1"/>
            </p:custDataLst>
          </p:nvPr>
        </p:nvPicPr>
        <p:blipFill>
          <a:blip r:embed="rId6" cstate="print"/>
          <a:stretch>
            <a:fillRect/>
          </a:stretch>
        </p:blipFill>
        <p:spPr>
          <a:xfrm>
            <a:off x="0" y="0"/>
            <a:ext cx="9144000" cy="6858000"/>
          </a:xfrm>
          <a:prstGeom prst="rect">
            <a:avLst/>
          </a:prstGeom>
        </p:spPr>
      </p:pic>
      <p:grpSp>
        <p:nvGrpSpPr>
          <p:cNvPr id="2" name="Группа 9"/>
          <p:cNvGrpSpPr/>
          <p:nvPr>
            <p:custDataLst>
              <p:tags r:id="rId2"/>
            </p:custDataLst>
          </p:nvPr>
        </p:nvGrpSpPr>
        <p:grpSpPr>
          <a:xfrm>
            <a:off x="-914400" y="370582"/>
            <a:ext cx="9372600" cy="1187648"/>
            <a:chOff x="-914400" y="370582"/>
            <a:chExt cx="9372600" cy="1187648"/>
          </a:xfrm>
        </p:grpSpPr>
        <p:pic>
          <p:nvPicPr>
            <p:cNvPr id="8" name="Рисунок 7" descr="plashka2.png"/>
            <p:cNvPicPr>
              <a:picLocks noChangeAspect="1"/>
            </p:cNvPicPr>
            <p:nvPr/>
          </p:nvPicPr>
          <p:blipFill>
            <a:blip r:embed="rId7" cstate="print"/>
            <a:stretch>
              <a:fillRect/>
            </a:stretch>
          </p:blipFill>
          <p:spPr>
            <a:xfrm>
              <a:off x="-914400" y="370582"/>
              <a:ext cx="9144000" cy="1187648"/>
            </a:xfrm>
            <a:prstGeom prst="rect">
              <a:avLst/>
            </a:prstGeom>
            <a:effectLst>
              <a:outerShdw blurRad="50800" dist="38100" dir="2700000" algn="tl" rotWithShape="0">
                <a:prstClr val="black">
                  <a:alpha val="40000"/>
                </a:prstClr>
              </a:outerShdw>
            </a:effectLst>
          </p:spPr>
        </p:pic>
        <p:sp>
          <p:nvSpPr>
            <p:cNvPr id="9" name="Заголовок 6"/>
            <p:cNvSpPr txBox="1">
              <a:spLocks/>
            </p:cNvSpPr>
            <p:nvPr/>
          </p:nvSpPr>
          <p:spPr>
            <a:xfrm>
              <a:off x="457200" y="370582"/>
              <a:ext cx="8001000" cy="1066800"/>
            </a:xfrm>
            <a:prstGeom prst="rect">
              <a:avLst/>
            </a:prstGeom>
          </p:spPr>
          <p:txBody>
            <a:bodyPr vert="horz" lIns="91440" tIns="45720" rIns="91440" bIns="45720" rtlCol="0" anchor="ctr">
              <a:normAutofit/>
            </a:bodyPr>
            <a:lstStyle/>
            <a:p>
              <a:pPr lvl="0" algn="ctr">
                <a:spcBef>
                  <a:spcPct val="0"/>
                </a:spcBef>
              </a:pPr>
              <a:r>
                <a:rPr lang="fr-FR" sz="4400" dirty="0" smtClean="0">
                  <a:solidFill>
                    <a:schemeClr val="bg1"/>
                  </a:solidFill>
                  <a:effectLst>
                    <a:outerShdw dist="38100" dir="4200000" algn="tl" rotWithShape="0">
                      <a:prstClr val="black">
                        <a:alpha val="35000"/>
                      </a:prstClr>
                    </a:outerShdw>
                  </a:effectLst>
                  <a:latin typeface="Franklin Gothic Demi" pitchFamily="34" charset="0"/>
                  <a:ea typeface="+mj-ea"/>
                  <a:cs typeface="+mj-cs"/>
                </a:rPr>
                <a:t>Les Modules</a:t>
              </a:r>
              <a:endParaRPr lang="fr-FR" sz="4400" dirty="0" smtClean="0">
                <a:solidFill>
                  <a:schemeClr val="bg1"/>
                </a:solidFill>
                <a:effectLst>
                  <a:outerShdw dist="38100" dir="4200000" algn="tl" rotWithShape="0">
                    <a:prstClr val="black">
                      <a:alpha val="35000"/>
                    </a:prstClr>
                  </a:outerShdw>
                </a:effectLst>
                <a:latin typeface="Franklin Gothic Demi" pitchFamily="34" charset="0"/>
                <a:ea typeface="+mj-ea"/>
                <a:cs typeface="+mj-cs"/>
              </a:endParaRPr>
            </a:p>
          </p:txBody>
        </p:sp>
      </p:grpSp>
      <p:pic>
        <p:nvPicPr>
          <p:cNvPr id="12" name="Рисунок 11" descr="sub.png"/>
          <p:cNvPicPr>
            <a:picLocks noChangeAspect="1"/>
          </p:cNvPicPr>
          <p:nvPr>
            <p:custDataLst>
              <p:tags r:id="rId3"/>
            </p:custDataLst>
          </p:nvPr>
        </p:nvPicPr>
        <p:blipFill>
          <a:blip r:embed="rId8" cstate="print"/>
          <a:stretch>
            <a:fillRect/>
          </a:stretch>
        </p:blipFill>
        <p:spPr>
          <a:xfrm>
            <a:off x="5943600" y="4800600"/>
            <a:ext cx="2886075" cy="1799682"/>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FR" dirty="0" smtClean="0">
                <a:solidFill>
                  <a:schemeClr val="bg1"/>
                </a:solidFill>
              </a:rPr>
              <a:t>Module Framework</a:t>
            </a:r>
            <a:endParaRPr lang="fr-FR" dirty="0">
              <a:solidFill>
                <a:schemeClr val="bg1"/>
              </a:solidFill>
            </a:endParaRPr>
          </a:p>
        </p:txBody>
      </p:sp>
      <p:sp>
        <p:nvSpPr>
          <p:cNvPr id="3" name="Espace réservé du contenu 2"/>
          <p:cNvSpPr>
            <a:spLocks noGrp="1"/>
          </p:cNvSpPr>
          <p:nvPr>
            <p:ph idx="1"/>
            <p:custDataLst>
              <p:tags r:id="rId2"/>
            </p:custDataLst>
          </p:nvPr>
        </p:nvSpPr>
        <p:spPr/>
        <p:txBody>
          <a:bodyPr>
            <a:noAutofit/>
          </a:bodyPr>
          <a:lstStyle/>
          <a:p>
            <a:r>
              <a:rPr lang="fr-FR" sz="2000" dirty="0" smtClean="0">
                <a:solidFill>
                  <a:schemeClr val="bg1"/>
                </a:solidFill>
              </a:rPr>
              <a:t>Le </a:t>
            </a:r>
            <a:r>
              <a:rPr lang="fr-FR" sz="2000" dirty="0" smtClean="0">
                <a:solidFill>
                  <a:srgbClr val="FF0000"/>
                </a:solidFill>
              </a:rPr>
              <a:t>composant principal </a:t>
            </a:r>
            <a:r>
              <a:rPr lang="fr-FR" sz="2000" dirty="0" smtClean="0">
                <a:solidFill>
                  <a:schemeClr val="bg1"/>
                </a:solidFill>
              </a:rPr>
              <a:t>de </a:t>
            </a:r>
            <a:r>
              <a:rPr lang="fr-FR" sz="2000" dirty="0" smtClean="0">
                <a:solidFill>
                  <a:schemeClr val="bg1"/>
                </a:solidFill>
              </a:rPr>
              <a:t>« </a:t>
            </a:r>
            <a:r>
              <a:rPr lang="fr-FR" sz="2000" dirty="0" smtClean="0">
                <a:solidFill>
                  <a:srgbClr val="FF0000"/>
                </a:solidFill>
              </a:rPr>
              <a:t>Sputnik</a:t>
            </a:r>
            <a:r>
              <a:rPr lang="fr-FR" sz="2000" dirty="0" smtClean="0">
                <a:solidFill>
                  <a:schemeClr val="bg1"/>
                </a:solidFill>
              </a:rPr>
              <a:t> » </a:t>
            </a:r>
            <a:r>
              <a:rPr lang="fr-FR" sz="2000" dirty="0" smtClean="0">
                <a:solidFill>
                  <a:schemeClr val="bg1"/>
                </a:solidFill>
              </a:rPr>
              <a:t>met en œuvre un </a:t>
            </a:r>
            <a:r>
              <a:rPr lang="fr-FR" sz="2000" dirty="0" smtClean="0">
                <a:solidFill>
                  <a:srgbClr val="FF0000"/>
                </a:solidFill>
              </a:rPr>
              <a:t>Framework</a:t>
            </a:r>
            <a:r>
              <a:rPr lang="fr-FR" sz="2000" dirty="0" smtClean="0">
                <a:solidFill>
                  <a:schemeClr val="bg1"/>
                </a:solidFill>
              </a:rPr>
              <a:t> </a:t>
            </a:r>
            <a:r>
              <a:rPr lang="fr-FR" sz="2000" dirty="0" smtClean="0">
                <a:solidFill>
                  <a:schemeClr val="bg1"/>
                </a:solidFill>
              </a:rPr>
              <a:t>pour </a:t>
            </a:r>
            <a:r>
              <a:rPr lang="fr-FR" sz="2000" dirty="0" smtClean="0">
                <a:solidFill>
                  <a:srgbClr val="FF0000"/>
                </a:solidFill>
              </a:rPr>
              <a:t>l'exécution</a:t>
            </a:r>
            <a:r>
              <a:rPr lang="fr-FR" sz="2000" dirty="0" smtClean="0">
                <a:solidFill>
                  <a:schemeClr val="bg1"/>
                </a:solidFill>
              </a:rPr>
              <a:t> </a:t>
            </a:r>
            <a:r>
              <a:rPr lang="fr-FR" sz="2000" dirty="0" smtClean="0">
                <a:solidFill>
                  <a:schemeClr val="bg1"/>
                </a:solidFill>
              </a:rPr>
              <a:t>des </a:t>
            </a:r>
            <a:r>
              <a:rPr lang="fr-FR" sz="2000" dirty="0" smtClean="0">
                <a:solidFill>
                  <a:schemeClr val="bg1"/>
                </a:solidFill>
              </a:rPr>
              <a:t>«</a:t>
            </a:r>
            <a:r>
              <a:rPr lang="fr-FR" sz="2000" dirty="0" smtClean="0">
                <a:solidFill>
                  <a:srgbClr val="FF0000"/>
                </a:solidFill>
              </a:rPr>
              <a:t>tâches</a:t>
            </a:r>
            <a:r>
              <a:rPr lang="fr-FR" sz="2000" dirty="0" smtClean="0">
                <a:solidFill>
                  <a:schemeClr val="bg1"/>
                </a:solidFill>
              </a:rPr>
              <a:t>» </a:t>
            </a:r>
            <a:r>
              <a:rPr lang="fr-FR" sz="2000" dirty="0" smtClean="0">
                <a:solidFill>
                  <a:srgbClr val="FF0000"/>
                </a:solidFill>
              </a:rPr>
              <a:t>fournies</a:t>
            </a:r>
            <a:r>
              <a:rPr lang="fr-FR" sz="2000" dirty="0" smtClean="0">
                <a:solidFill>
                  <a:schemeClr val="bg1"/>
                </a:solidFill>
              </a:rPr>
              <a:t> </a:t>
            </a:r>
            <a:r>
              <a:rPr lang="fr-FR" sz="2000" dirty="0" smtClean="0">
                <a:solidFill>
                  <a:schemeClr val="bg1"/>
                </a:solidFill>
              </a:rPr>
              <a:t>par ses serveurs </a:t>
            </a:r>
            <a:r>
              <a:rPr lang="fr-FR" sz="2000" dirty="0" smtClean="0">
                <a:solidFill>
                  <a:srgbClr val="FF0000"/>
                </a:solidFill>
              </a:rPr>
              <a:t>C &amp; C</a:t>
            </a:r>
            <a:r>
              <a:rPr lang="fr-FR" sz="2000" dirty="0" smtClean="0">
                <a:solidFill>
                  <a:schemeClr val="bg1"/>
                </a:solidFill>
              </a:rPr>
              <a:t>.</a:t>
            </a:r>
          </a:p>
          <a:p>
            <a:endParaRPr lang="fr-FR" sz="2000" dirty="0" smtClean="0">
              <a:solidFill>
                <a:schemeClr val="bg1"/>
              </a:solidFill>
            </a:endParaRPr>
          </a:p>
          <a:p>
            <a:r>
              <a:rPr lang="fr-FR" sz="2000" dirty="0" smtClean="0">
                <a:solidFill>
                  <a:schemeClr val="bg1"/>
                </a:solidFill>
              </a:rPr>
              <a:t>34 modules, 9 groupes, 1000+ fichiers</a:t>
            </a:r>
            <a:endParaRPr lang="fr-FR" sz="2000" dirty="0" smtClean="0">
              <a:solidFill>
                <a:schemeClr val="bg1"/>
              </a:solidFill>
            </a:endParaRPr>
          </a:p>
          <a:p>
            <a:endParaRPr lang="fr-FR" sz="2000" dirty="0" smtClean="0">
              <a:solidFill>
                <a:schemeClr val="bg1"/>
              </a:solidFill>
            </a:endParaRPr>
          </a:p>
          <a:p>
            <a:r>
              <a:rPr lang="fr-FR" sz="2000" dirty="0" smtClean="0">
                <a:solidFill>
                  <a:schemeClr val="bg1"/>
                </a:solidFill>
              </a:rPr>
              <a:t>La </a:t>
            </a:r>
            <a:r>
              <a:rPr lang="fr-FR" sz="2000" dirty="0" smtClean="0">
                <a:solidFill>
                  <a:srgbClr val="FF0000"/>
                </a:solidFill>
              </a:rPr>
              <a:t>plupart des tâches </a:t>
            </a:r>
            <a:r>
              <a:rPr lang="fr-FR" sz="2000" dirty="0" smtClean="0">
                <a:solidFill>
                  <a:schemeClr val="bg1"/>
                </a:solidFill>
              </a:rPr>
              <a:t>sont prévues </a:t>
            </a:r>
            <a:r>
              <a:rPr lang="fr-FR" sz="2000" dirty="0" smtClean="0">
                <a:solidFill>
                  <a:schemeClr val="bg1"/>
                </a:solidFill>
              </a:rPr>
              <a:t>pour être </a:t>
            </a:r>
            <a:r>
              <a:rPr lang="fr-FR" sz="2000" dirty="0" smtClean="0">
                <a:solidFill>
                  <a:srgbClr val="FF0000"/>
                </a:solidFill>
              </a:rPr>
              <a:t>exécutée une seule fois</a:t>
            </a:r>
            <a:r>
              <a:rPr lang="fr-FR" sz="2000" dirty="0" smtClean="0">
                <a:solidFill>
                  <a:schemeClr val="bg1"/>
                </a:solidFill>
              </a:rPr>
              <a:t>. Il s’agit de </a:t>
            </a:r>
            <a:r>
              <a:rPr lang="fr-FR" sz="2000" dirty="0" smtClean="0">
                <a:solidFill>
                  <a:srgbClr val="FF0000"/>
                </a:solidFill>
              </a:rPr>
              <a:t>DLL</a:t>
            </a:r>
            <a:r>
              <a:rPr lang="fr-FR" sz="2000" dirty="0" smtClean="0">
                <a:solidFill>
                  <a:schemeClr val="bg1"/>
                </a:solidFill>
              </a:rPr>
              <a:t> </a:t>
            </a:r>
            <a:r>
              <a:rPr lang="fr-FR" sz="2000" dirty="0" smtClean="0">
                <a:solidFill>
                  <a:schemeClr val="bg1"/>
                </a:solidFill>
              </a:rPr>
              <a:t>reçues </a:t>
            </a:r>
            <a:r>
              <a:rPr lang="fr-FR" sz="2000" dirty="0" smtClean="0">
                <a:solidFill>
                  <a:schemeClr val="bg1"/>
                </a:solidFill>
              </a:rPr>
              <a:t>à partir du </a:t>
            </a:r>
            <a:r>
              <a:rPr lang="fr-FR" sz="2000" dirty="0" smtClean="0">
                <a:solidFill>
                  <a:schemeClr val="bg1"/>
                </a:solidFill>
              </a:rPr>
              <a:t>serveur, puis </a:t>
            </a:r>
            <a:r>
              <a:rPr lang="fr-FR" sz="2000" dirty="0" smtClean="0">
                <a:solidFill>
                  <a:srgbClr val="FF0000"/>
                </a:solidFill>
              </a:rPr>
              <a:t>exécutées en mémoire </a:t>
            </a:r>
            <a:r>
              <a:rPr lang="fr-FR" sz="2000" dirty="0" smtClean="0">
                <a:solidFill>
                  <a:schemeClr val="bg1"/>
                </a:solidFill>
              </a:rPr>
              <a:t>pour être ensuite </a:t>
            </a:r>
            <a:r>
              <a:rPr lang="fr-FR" sz="2000" dirty="0" smtClean="0">
                <a:solidFill>
                  <a:srgbClr val="FF0000"/>
                </a:solidFill>
              </a:rPr>
              <a:t>immédiatement déchargées</a:t>
            </a:r>
            <a:r>
              <a:rPr lang="fr-FR" sz="2000" dirty="0" smtClean="0">
                <a:solidFill>
                  <a:schemeClr val="bg1"/>
                </a:solidFill>
              </a:rPr>
              <a:t>. </a:t>
            </a:r>
          </a:p>
          <a:p>
            <a:pPr>
              <a:buNone/>
            </a:pPr>
            <a:endParaRPr lang="fr-FR" sz="2000" dirty="0" smtClean="0">
              <a:solidFill>
                <a:schemeClr val="bg1"/>
              </a:solidFill>
            </a:endParaRPr>
          </a:p>
          <a:p>
            <a:r>
              <a:rPr lang="fr-FR" sz="2000" dirty="0" smtClean="0">
                <a:solidFill>
                  <a:schemeClr val="bg1"/>
                </a:solidFill>
              </a:rPr>
              <a:t>C</a:t>
            </a:r>
            <a:r>
              <a:rPr lang="fr-FR" sz="2000" dirty="0" smtClean="0">
                <a:solidFill>
                  <a:srgbClr val="FF0000"/>
                </a:solidFill>
              </a:rPr>
              <a:t>ertaines tâches </a:t>
            </a:r>
            <a:r>
              <a:rPr lang="fr-FR" sz="2000" dirty="0" smtClean="0">
                <a:solidFill>
                  <a:schemeClr val="bg1"/>
                </a:solidFill>
              </a:rPr>
              <a:t>nécessitent d’être </a:t>
            </a:r>
            <a:r>
              <a:rPr lang="fr-FR" sz="2000" dirty="0" smtClean="0">
                <a:solidFill>
                  <a:srgbClr val="FF0000"/>
                </a:solidFill>
              </a:rPr>
              <a:t>constamment présentes</a:t>
            </a:r>
            <a:r>
              <a:rPr lang="fr-FR" sz="2000" dirty="0" smtClean="0">
                <a:solidFill>
                  <a:schemeClr val="bg1"/>
                </a:solidFill>
              </a:rPr>
              <a:t>, </a:t>
            </a:r>
            <a:r>
              <a:rPr lang="fr-FR" sz="2000" dirty="0" smtClean="0">
                <a:solidFill>
                  <a:schemeClr val="bg1"/>
                </a:solidFill>
              </a:rPr>
              <a:t>comme les modules qui attendent la </a:t>
            </a:r>
            <a:r>
              <a:rPr lang="fr-FR" sz="2000" dirty="0" smtClean="0">
                <a:solidFill>
                  <a:srgbClr val="FF0000"/>
                </a:solidFill>
              </a:rPr>
              <a:t>connexion</a:t>
            </a:r>
            <a:r>
              <a:rPr lang="fr-FR" sz="2000" dirty="0" smtClean="0">
                <a:solidFill>
                  <a:schemeClr val="bg1"/>
                </a:solidFill>
              </a:rPr>
              <a:t> </a:t>
            </a:r>
            <a:r>
              <a:rPr lang="fr-FR" sz="2000" dirty="0" smtClean="0">
                <a:solidFill>
                  <a:schemeClr val="bg1"/>
                </a:solidFill>
              </a:rPr>
              <a:t>d'un </a:t>
            </a:r>
            <a:r>
              <a:rPr lang="fr-FR" sz="2000" dirty="0" smtClean="0">
                <a:solidFill>
                  <a:srgbClr val="FF0000"/>
                </a:solidFill>
              </a:rPr>
              <a:t>mobile</a:t>
            </a:r>
            <a:r>
              <a:rPr lang="fr-FR" sz="2000" dirty="0" smtClean="0">
                <a:solidFill>
                  <a:schemeClr val="bg1"/>
                </a:solidFill>
              </a:rPr>
              <a:t> </a:t>
            </a:r>
            <a:r>
              <a:rPr lang="fr-FR" sz="2000" dirty="0" smtClean="0">
                <a:solidFill>
                  <a:schemeClr val="bg1"/>
                </a:solidFill>
              </a:rPr>
              <a:t>iPhone ou </a:t>
            </a:r>
            <a:r>
              <a:rPr lang="fr-FR" sz="2000" dirty="0" smtClean="0">
                <a:solidFill>
                  <a:schemeClr val="bg1"/>
                </a:solidFill>
              </a:rPr>
              <a:t>d’un Nokia</a:t>
            </a:r>
            <a:r>
              <a:rPr lang="fr-FR" sz="2000" dirty="0" smtClean="0">
                <a:solidFill>
                  <a:schemeClr val="bg1"/>
                </a:solidFill>
              </a:rPr>
              <a:t>. Ces tâches sont </a:t>
            </a:r>
            <a:r>
              <a:rPr lang="fr-FR" sz="2000" dirty="0" smtClean="0">
                <a:solidFill>
                  <a:schemeClr val="bg1"/>
                </a:solidFill>
              </a:rPr>
              <a:t>fournies </a:t>
            </a:r>
            <a:r>
              <a:rPr lang="fr-FR" sz="2000" dirty="0" smtClean="0">
                <a:solidFill>
                  <a:schemeClr val="bg1"/>
                </a:solidFill>
              </a:rPr>
              <a:t>sous forme de fichiers </a:t>
            </a:r>
            <a:r>
              <a:rPr lang="fr-FR" sz="2000" dirty="0" smtClean="0">
                <a:solidFill>
                  <a:srgbClr val="FF0000"/>
                </a:solidFill>
              </a:rPr>
              <a:t>EXE</a:t>
            </a:r>
            <a:r>
              <a:rPr lang="fr-FR" sz="2000" dirty="0" smtClean="0">
                <a:solidFill>
                  <a:schemeClr val="bg1"/>
                </a:solidFill>
              </a:rPr>
              <a:t> et </a:t>
            </a:r>
            <a:r>
              <a:rPr lang="fr-FR" sz="2000" dirty="0" smtClean="0">
                <a:solidFill>
                  <a:srgbClr val="FF0000"/>
                </a:solidFill>
              </a:rPr>
              <a:t>sont </a:t>
            </a:r>
            <a:r>
              <a:rPr lang="fr-FR" sz="2000" dirty="0" smtClean="0">
                <a:solidFill>
                  <a:srgbClr val="FF0000"/>
                </a:solidFill>
              </a:rPr>
              <a:t>installées </a:t>
            </a:r>
            <a:r>
              <a:rPr lang="fr-FR" sz="2000" dirty="0" smtClean="0">
                <a:solidFill>
                  <a:schemeClr val="bg1"/>
                </a:solidFill>
              </a:rPr>
              <a:t>sur la machine infectée.</a:t>
            </a:r>
            <a:endParaRPr lang="en-US" sz="2000" dirty="0" smtClean="0">
              <a:solidFill>
                <a:schemeClr val="bg1"/>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dirty="0" smtClean="0">
                <a:solidFill>
                  <a:schemeClr val="bg1"/>
                </a:solidFill>
              </a:rPr>
              <a:t>Les différents groupes de modules</a:t>
            </a:r>
            <a:endParaRPr lang="fr-FR" dirty="0">
              <a:solidFill>
                <a:schemeClr val="bg1"/>
              </a:solidFill>
            </a:endParaRPr>
          </a:p>
        </p:txBody>
      </p:sp>
      <p:pic>
        <p:nvPicPr>
          <p:cNvPr id="97282" name="Picture 2"/>
          <p:cNvPicPr>
            <a:picLocks noChangeAspect="1" noChangeArrowheads="1"/>
          </p:cNvPicPr>
          <p:nvPr/>
        </p:nvPicPr>
        <p:blipFill>
          <a:blip r:embed="rId3"/>
          <a:srcRect/>
          <a:stretch>
            <a:fillRect/>
          </a:stretch>
        </p:blipFill>
        <p:spPr bwMode="auto">
          <a:xfrm>
            <a:off x="285720" y="2071677"/>
            <a:ext cx="8572560" cy="4187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dirty="0" smtClean="0">
                <a:solidFill>
                  <a:schemeClr val="bg1"/>
                </a:solidFill>
              </a:rPr>
              <a:t>Les différents groupes de modules</a:t>
            </a:r>
            <a:endParaRPr lang="fr-FR" dirty="0">
              <a:solidFill>
                <a:schemeClr val="bg1"/>
              </a:solidFill>
            </a:endParaRPr>
          </a:p>
        </p:txBody>
      </p:sp>
      <p:pic>
        <p:nvPicPr>
          <p:cNvPr id="98307" name="Picture 3"/>
          <p:cNvPicPr>
            <a:picLocks noChangeAspect="1" noChangeArrowheads="1"/>
          </p:cNvPicPr>
          <p:nvPr/>
        </p:nvPicPr>
        <p:blipFill>
          <a:blip r:embed="rId3"/>
          <a:srcRect/>
          <a:stretch>
            <a:fillRect/>
          </a:stretch>
        </p:blipFill>
        <p:spPr bwMode="auto">
          <a:xfrm>
            <a:off x="-32" y="2285992"/>
            <a:ext cx="9144032" cy="33575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dirty="0" smtClean="0">
                <a:solidFill>
                  <a:schemeClr val="bg1"/>
                </a:solidFill>
              </a:rPr>
              <a:t>Les différents groupes de modules</a:t>
            </a:r>
            <a:endParaRPr lang="fr-FR" dirty="0">
              <a:solidFill>
                <a:schemeClr val="bg1"/>
              </a:solidFill>
            </a:endParaRPr>
          </a:p>
        </p:txBody>
      </p:sp>
      <p:pic>
        <p:nvPicPr>
          <p:cNvPr id="99330" name="Picture 2"/>
          <p:cNvPicPr>
            <a:picLocks noChangeAspect="1" noChangeArrowheads="1"/>
          </p:cNvPicPr>
          <p:nvPr/>
        </p:nvPicPr>
        <p:blipFill>
          <a:blip r:embed="rId3"/>
          <a:srcRect/>
          <a:stretch>
            <a:fillRect/>
          </a:stretch>
        </p:blipFill>
        <p:spPr bwMode="auto">
          <a:xfrm>
            <a:off x="0" y="1857364"/>
            <a:ext cx="9187558" cy="42148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FR" dirty="0" smtClean="0">
                <a:solidFill>
                  <a:schemeClr val="bg1"/>
                </a:solidFill>
              </a:rPr>
              <a:t>Adobe Reader/Ms Office Backdoor</a:t>
            </a:r>
            <a:endParaRPr lang="fr-FR" dirty="0">
              <a:solidFill>
                <a:schemeClr val="bg1"/>
              </a:solidFill>
            </a:endParaRPr>
          </a:p>
        </p:txBody>
      </p:sp>
      <p:sp>
        <p:nvSpPr>
          <p:cNvPr id="3" name="Espace réservé du contenu 2"/>
          <p:cNvSpPr>
            <a:spLocks noGrp="1"/>
          </p:cNvSpPr>
          <p:nvPr>
            <p:ph idx="1"/>
            <p:custDataLst>
              <p:tags r:id="rId2"/>
            </p:custDataLst>
          </p:nvPr>
        </p:nvSpPr>
        <p:spPr/>
        <p:txBody>
          <a:bodyPr>
            <a:noAutofit/>
          </a:bodyPr>
          <a:lstStyle/>
          <a:p>
            <a:r>
              <a:rPr lang="fr-FR" sz="2000" dirty="0" smtClean="0">
                <a:solidFill>
                  <a:schemeClr val="bg1"/>
                </a:solidFill>
              </a:rPr>
              <a:t>Il s'agit d'un module </a:t>
            </a:r>
            <a:r>
              <a:rPr lang="fr-FR" sz="2000" dirty="0" smtClean="0">
                <a:solidFill>
                  <a:schemeClr val="bg1"/>
                </a:solidFill>
              </a:rPr>
              <a:t>créé </a:t>
            </a:r>
            <a:r>
              <a:rPr lang="fr-FR" sz="2000" dirty="0" smtClean="0">
                <a:solidFill>
                  <a:schemeClr val="bg1"/>
                </a:solidFill>
              </a:rPr>
              <a:t>pour être intégré dans Adobe Reader et </a:t>
            </a:r>
            <a:r>
              <a:rPr lang="fr-FR" sz="2000" dirty="0" smtClean="0">
                <a:solidFill>
                  <a:schemeClr val="bg1"/>
                </a:solidFill>
              </a:rPr>
              <a:t>les applications </a:t>
            </a:r>
            <a:r>
              <a:rPr lang="fr-FR" sz="2000" dirty="0" smtClean="0">
                <a:solidFill>
                  <a:schemeClr val="bg1"/>
                </a:solidFill>
              </a:rPr>
              <a:t>Microsoft Office</a:t>
            </a:r>
            <a:r>
              <a:rPr lang="fr-FR" sz="2000" dirty="0" smtClean="0">
                <a:solidFill>
                  <a:schemeClr val="bg1"/>
                </a:solidFill>
              </a:rPr>
              <a:t>.</a:t>
            </a:r>
          </a:p>
          <a:p>
            <a:r>
              <a:rPr lang="fr-FR" sz="2000" dirty="0" smtClean="0">
                <a:solidFill>
                  <a:schemeClr val="bg1"/>
                </a:solidFill>
              </a:rPr>
              <a:t> </a:t>
            </a:r>
            <a:r>
              <a:rPr lang="fr-FR" sz="2000" dirty="0" smtClean="0">
                <a:solidFill>
                  <a:schemeClr val="bg1"/>
                </a:solidFill>
              </a:rPr>
              <a:t>Le but principal de son code est de créer un moyen infaillible pour retrouver l'accès au système cible. </a:t>
            </a:r>
            <a:endParaRPr lang="fr-FR" sz="2000" dirty="0" smtClean="0">
              <a:solidFill>
                <a:schemeClr val="bg1"/>
              </a:solidFill>
            </a:endParaRPr>
          </a:p>
          <a:p>
            <a:r>
              <a:rPr lang="fr-FR" sz="2000" dirty="0" smtClean="0">
                <a:solidFill>
                  <a:schemeClr val="bg1"/>
                </a:solidFill>
              </a:rPr>
              <a:t>Le </a:t>
            </a:r>
            <a:r>
              <a:rPr lang="fr-FR" sz="2000" dirty="0" smtClean="0">
                <a:solidFill>
                  <a:schemeClr val="bg1"/>
                </a:solidFill>
              </a:rPr>
              <a:t>module attend un document spécialement conçu avec un code exécutable joint et des balises spéciales. </a:t>
            </a:r>
            <a:endParaRPr lang="fr-FR" sz="2000" dirty="0" smtClean="0">
              <a:solidFill>
                <a:schemeClr val="bg1"/>
              </a:solidFill>
            </a:endParaRPr>
          </a:p>
          <a:p>
            <a:r>
              <a:rPr lang="fr-FR" sz="2000" dirty="0" smtClean="0">
                <a:solidFill>
                  <a:schemeClr val="bg1"/>
                </a:solidFill>
              </a:rPr>
              <a:t>Le </a:t>
            </a:r>
            <a:r>
              <a:rPr lang="fr-FR" sz="2000" dirty="0" smtClean="0">
                <a:solidFill>
                  <a:schemeClr val="bg1"/>
                </a:solidFill>
              </a:rPr>
              <a:t>document peut être envoyé à la victime par courrier électronique. Il n'aura </a:t>
            </a:r>
            <a:r>
              <a:rPr lang="fr-FR" sz="2000" dirty="0" smtClean="0">
                <a:solidFill>
                  <a:schemeClr val="bg1"/>
                </a:solidFill>
              </a:rPr>
              <a:t>aucun exploit et peut donc passer outre tous </a:t>
            </a:r>
            <a:r>
              <a:rPr lang="fr-FR" sz="2000" dirty="0" smtClean="0">
                <a:solidFill>
                  <a:schemeClr val="bg1"/>
                </a:solidFill>
              </a:rPr>
              <a:t>les contrôles de sécurité. </a:t>
            </a:r>
            <a:endParaRPr lang="fr-FR" sz="2000" dirty="0" smtClean="0">
              <a:solidFill>
                <a:schemeClr val="bg1"/>
              </a:solidFill>
            </a:endParaRPr>
          </a:p>
          <a:p>
            <a:r>
              <a:rPr lang="fr-FR" sz="2000" dirty="0" smtClean="0">
                <a:solidFill>
                  <a:schemeClr val="bg1"/>
                </a:solidFill>
              </a:rPr>
              <a:t>Le document </a:t>
            </a:r>
            <a:r>
              <a:rPr lang="fr-FR" sz="2000" dirty="0" smtClean="0">
                <a:solidFill>
                  <a:schemeClr val="bg1"/>
                </a:solidFill>
              </a:rPr>
              <a:t>sera immédiatement </a:t>
            </a:r>
            <a:r>
              <a:rPr lang="fr-FR" sz="2000" dirty="0" smtClean="0">
                <a:solidFill>
                  <a:schemeClr val="bg1"/>
                </a:solidFill>
              </a:rPr>
              <a:t>traité </a:t>
            </a:r>
            <a:r>
              <a:rPr lang="fr-FR" sz="2000" dirty="0" smtClean="0">
                <a:solidFill>
                  <a:schemeClr val="bg1"/>
                </a:solidFill>
              </a:rPr>
              <a:t>par le </a:t>
            </a:r>
            <a:r>
              <a:rPr lang="fr-FR" sz="2000" dirty="0" smtClean="0">
                <a:solidFill>
                  <a:schemeClr val="bg1"/>
                </a:solidFill>
              </a:rPr>
              <a:t>module</a:t>
            </a:r>
            <a:endParaRPr lang="fr-FR" sz="2000" dirty="0" smtClean="0">
              <a:solidFill>
                <a:schemeClr val="bg1"/>
              </a:solidFill>
            </a:endParaRPr>
          </a:p>
          <a:p>
            <a:endParaRPr lang="fr-FR" sz="2000" dirty="0" smtClean="0">
              <a:solidFill>
                <a:schemeClr val="bg1"/>
              </a:solidFill>
            </a:endParaRPr>
          </a:p>
          <a:p>
            <a:r>
              <a:rPr lang="fr-FR" sz="2000" dirty="0" smtClean="0">
                <a:solidFill>
                  <a:schemeClr val="bg1"/>
                </a:solidFill>
              </a:rPr>
              <a:t>Cette astuce peut être utilisée pour retrouver l'accès aux machines </a:t>
            </a:r>
            <a:r>
              <a:rPr lang="fr-FR" sz="2000" dirty="0" smtClean="0">
                <a:solidFill>
                  <a:schemeClr val="bg1"/>
                </a:solidFill>
              </a:rPr>
              <a:t>infectées.</a:t>
            </a:r>
            <a:endParaRPr lang="en-US" sz="2000" dirty="0" smtClean="0">
              <a:solidFill>
                <a:schemeClr val="bg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FR" dirty="0" smtClean="0">
                <a:solidFill>
                  <a:schemeClr val="bg1"/>
                </a:solidFill>
              </a:rPr>
              <a:t>Adobe Reader/Ms Office Backdoor</a:t>
            </a:r>
            <a:endParaRPr lang="fr-FR" dirty="0">
              <a:solidFill>
                <a:schemeClr val="bg1"/>
              </a:solidFill>
            </a:endParaRPr>
          </a:p>
        </p:txBody>
      </p:sp>
      <p:sp>
        <p:nvSpPr>
          <p:cNvPr id="3" name="Espace réservé du contenu 2"/>
          <p:cNvSpPr>
            <a:spLocks noGrp="1"/>
          </p:cNvSpPr>
          <p:nvPr>
            <p:ph idx="1"/>
            <p:custDataLst>
              <p:tags r:id="rId2"/>
            </p:custDataLst>
          </p:nvPr>
        </p:nvSpPr>
        <p:spPr/>
        <p:txBody>
          <a:bodyPr>
            <a:noAutofit/>
          </a:bodyPr>
          <a:lstStyle/>
          <a:p>
            <a:endParaRPr lang="en-US" sz="2000" dirty="0" smtClean="0">
              <a:solidFill>
                <a:schemeClr val="bg1"/>
              </a:solidFill>
            </a:endParaRPr>
          </a:p>
        </p:txBody>
      </p:sp>
      <p:pic>
        <p:nvPicPr>
          <p:cNvPr id="101378" name="Picture 2"/>
          <p:cNvPicPr>
            <a:picLocks noChangeAspect="1" noChangeArrowheads="1"/>
          </p:cNvPicPr>
          <p:nvPr/>
        </p:nvPicPr>
        <p:blipFill>
          <a:blip r:embed="rId4"/>
          <a:srcRect/>
          <a:stretch>
            <a:fillRect/>
          </a:stretch>
        </p:blipFill>
        <p:spPr bwMode="auto">
          <a:xfrm>
            <a:off x="785786" y="1500174"/>
            <a:ext cx="7429500" cy="4743450"/>
          </a:xfrm>
          <a:prstGeom prst="rect">
            <a:avLst/>
          </a:prstGeom>
          <a:noFill/>
          <a:ln w="9525">
            <a:noFill/>
            <a:miter lim="800000"/>
            <a:headEnd/>
            <a:tailEnd/>
          </a:ln>
          <a:effectLst/>
        </p:spPr>
      </p:pic>
      <p:pic>
        <p:nvPicPr>
          <p:cNvPr id="101379" name="Picture 3"/>
          <p:cNvPicPr>
            <a:picLocks noChangeAspect="1" noChangeArrowheads="1"/>
          </p:cNvPicPr>
          <p:nvPr/>
        </p:nvPicPr>
        <p:blipFill>
          <a:blip r:embed="rId5"/>
          <a:srcRect/>
          <a:stretch>
            <a:fillRect/>
          </a:stretch>
        </p:blipFill>
        <p:spPr bwMode="auto">
          <a:xfrm>
            <a:off x="433388" y="1862138"/>
            <a:ext cx="8277225" cy="3133725"/>
          </a:xfrm>
          <a:prstGeom prst="rect">
            <a:avLst/>
          </a:prstGeom>
          <a:noFill/>
          <a:ln w="9525">
            <a:noFill/>
            <a:miter lim="800000"/>
            <a:headEnd/>
            <a:tailEnd/>
          </a:ln>
          <a:effectLst/>
        </p:spPr>
      </p:pic>
      <p:pic>
        <p:nvPicPr>
          <p:cNvPr id="101380" name="Picture 4"/>
          <p:cNvPicPr>
            <a:picLocks noChangeAspect="1" noChangeArrowheads="1"/>
          </p:cNvPicPr>
          <p:nvPr/>
        </p:nvPicPr>
        <p:blipFill>
          <a:blip r:embed="rId6"/>
          <a:srcRect/>
          <a:stretch>
            <a:fillRect/>
          </a:stretch>
        </p:blipFill>
        <p:spPr bwMode="auto">
          <a:xfrm>
            <a:off x="80963" y="1514475"/>
            <a:ext cx="8982075" cy="3829050"/>
          </a:xfrm>
          <a:prstGeom prst="rect">
            <a:avLst/>
          </a:prstGeom>
          <a:noFill/>
          <a:ln w="9525">
            <a:noFill/>
            <a:miter lim="800000"/>
            <a:headEnd/>
            <a:tailEnd/>
          </a:ln>
          <a:effectLst/>
        </p:spPr>
      </p:pic>
      <p:pic>
        <p:nvPicPr>
          <p:cNvPr id="101381" name="Picture 5"/>
          <p:cNvPicPr>
            <a:picLocks noChangeAspect="1" noChangeArrowheads="1"/>
          </p:cNvPicPr>
          <p:nvPr/>
        </p:nvPicPr>
        <p:blipFill>
          <a:blip r:embed="rId7"/>
          <a:srcRect/>
          <a:stretch>
            <a:fillRect/>
          </a:stretch>
        </p:blipFill>
        <p:spPr bwMode="auto">
          <a:xfrm>
            <a:off x="285719" y="1571612"/>
            <a:ext cx="8753903" cy="3857652"/>
          </a:xfrm>
          <a:prstGeom prst="rect">
            <a:avLst/>
          </a:prstGeom>
          <a:noFill/>
          <a:ln w="9525">
            <a:noFill/>
            <a:miter lim="800000"/>
            <a:headEnd/>
            <a:tailEnd/>
          </a:ln>
          <a:effectLst/>
        </p:spPr>
      </p:pic>
      <p:pic>
        <p:nvPicPr>
          <p:cNvPr id="101382" name="Picture 6"/>
          <p:cNvPicPr>
            <a:picLocks noChangeAspect="1" noChangeArrowheads="1"/>
          </p:cNvPicPr>
          <p:nvPr/>
        </p:nvPicPr>
        <p:blipFill>
          <a:blip r:embed="rId8"/>
          <a:srcRect/>
          <a:stretch>
            <a:fillRect/>
          </a:stretch>
        </p:blipFill>
        <p:spPr bwMode="auto">
          <a:xfrm>
            <a:off x="292793" y="1643050"/>
            <a:ext cx="8729582" cy="364333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1378"/>
                                        </p:tgtEl>
                                        <p:attrNameLst>
                                          <p:attrName>style.visibility</p:attrName>
                                        </p:attrNameLst>
                                      </p:cBhvr>
                                      <p:to>
                                        <p:strVal val="visible"/>
                                      </p:to>
                                    </p:set>
                                    <p:anim calcmode="lin" valueType="num">
                                      <p:cBhvr>
                                        <p:cTn id="7" dur="500" fill="hold"/>
                                        <p:tgtEl>
                                          <p:spTgt spid="101378"/>
                                        </p:tgtEl>
                                        <p:attrNameLst>
                                          <p:attrName>ppt_w</p:attrName>
                                        </p:attrNameLst>
                                      </p:cBhvr>
                                      <p:tavLst>
                                        <p:tav tm="0">
                                          <p:val>
                                            <p:fltVal val="0"/>
                                          </p:val>
                                        </p:tav>
                                        <p:tav tm="100000">
                                          <p:val>
                                            <p:strVal val="#ppt_w"/>
                                          </p:val>
                                        </p:tav>
                                      </p:tavLst>
                                    </p:anim>
                                    <p:anim calcmode="lin" valueType="num">
                                      <p:cBhvr>
                                        <p:cTn id="8" dur="500" fill="hold"/>
                                        <p:tgtEl>
                                          <p:spTgt spid="101378"/>
                                        </p:tgtEl>
                                        <p:attrNameLst>
                                          <p:attrName>ppt_h</p:attrName>
                                        </p:attrNameLst>
                                      </p:cBhvr>
                                      <p:tavLst>
                                        <p:tav tm="0">
                                          <p:val>
                                            <p:fltVal val="0"/>
                                          </p:val>
                                        </p:tav>
                                        <p:tav tm="100000">
                                          <p:val>
                                            <p:strVal val="#ppt_h"/>
                                          </p:val>
                                        </p:tav>
                                      </p:tavLst>
                                    </p:anim>
                                    <p:animEffect transition="in" filter="fade">
                                      <p:cBhvr>
                                        <p:cTn id="9" dur="500"/>
                                        <p:tgtEl>
                                          <p:spTgt spid="10137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nodeType="clickEffect">
                                  <p:stCondLst>
                                    <p:cond delay="0"/>
                                  </p:stCondLst>
                                  <p:childTnLst>
                                    <p:animEffect transition="out" filter="fade">
                                      <p:cBhvr>
                                        <p:cTn id="13" dur="2000"/>
                                        <p:tgtEl>
                                          <p:spTgt spid="101378"/>
                                        </p:tgtEl>
                                      </p:cBhvr>
                                    </p:animEffect>
                                    <p:set>
                                      <p:cBhvr>
                                        <p:cTn id="14" dur="1" fill="hold">
                                          <p:stCondLst>
                                            <p:cond delay="1999"/>
                                          </p:stCondLst>
                                        </p:cTn>
                                        <p:tgtEl>
                                          <p:spTgt spid="10137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01379"/>
                                        </p:tgtEl>
                                        <p:attrNameLst>
                                          <p:attrName>style.visibility</p:attrName>
                                        </p:attrNameLst>
                                      </p:cBhvr>
                                      <p:to>
                                        <p:strVal val="visible"/>
                                      </p:to>
                                    </p:set>
                                    <p:anim calcmode="lin" valueType="num">
                                      <p:cBhvr>
                                        <p:cTn id="19" dur="500" fill="hold"/>
                                        <p:tgtEl>
                                          <p:spTgt spid="101379"/>
                                        </p:tgtEl>
                                        <p:attrNameLst>
                                          <p:attrName>ppt_w</p:attrName>
                                        </p:attrNameLst>
                                      </p:cBhvr>
                                      <p:tavLst>
                                        <p:tav tm="0">
                                          <p:val>
                                            <p:fltVal val="0"/>
                                          </p:val>
                                        </p:tav>
                                        <p:tav tm="100000">
                                          <p:val>
                                            <p:strVal val="#ppt_w"/>
                                          </p:val>
                                        </p:tav>
                                      </p:tavLst>
                                    </p:anim>
                                    <p:anim calcmode="lin" valueType="num">
                                      <p:cBhvr>
                                        <p:cTn id="20" dur="500" fill="hold"/>
                                        <p:tgtEl>
                                          <p:spTgt spid="101379"/>
                                        </p:tgtEl>
                                        <p:attrNameLst>
                                          <p:attrName>ppt_h</p:attrName>
                                        </p:attrNameLst>
                                      </p:cBhvr>
                                      <p:tavLst>
                                        <p:tav tm="0">
                                          <p:val>
                                            <p:fltVal val="0"/>
                                          </p:val>
                                        </p:tav>
                                        <p:tav tm="100000">
                                          <p:val>
                                            <p:strVal val="#ppt_h"/>
                                          </p:val>
                                        </p:tav>
                                      </p:tavLst>
                                    </p:anim>
                                    <p:animEffect transition="in" filter="fade">
                                      <p:cBhvr>
                                        <p:cTn id="21" dur="500"/>
                                        <p:tgtEl>
                                          <p:spTgt spid="10137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2000"/>
                                        <p:tgtEl>
                                          <p:spTgt spid="101379"/>
                                        </p:tgtEl>
                                      </p:cBhvr>
                                    </p:animEffect>
                                    <p:set>
                                      <p:cBhvr>
                                        <p:cTn id="26" dur="1" fill="hold">
                                          <p:stCondLst>
                                            <p:cond delay="1999"/>
                                          </p:stCondLst>
                                        </p:cTn>
                                        <p:tgtEl>
                                          <p:spTgt spid="10137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1380"/>
                                        </p:tgtEl>
                                        <p:attrNameLst>
                                          <p:attrName>style.visibility</p:attrName>
                                        </p:attrNameLst>
                                      </p:cBhvr>
                                      <p:to>
                                        <p:strVal val="visible"/>
                                      </p:to>
                                    </p:set>
                                    <p:anim calcmode="lin" valueType="num">
                                      <p:cBhvr additive="base">
                                        <p:cTn id="31" dur="500" fill="hold"/>
                                        <p:tgtEl>
                                          <p:spTgt spid="101380"/>
                                        </p:tgtEl>
                                        <p:attrNameLst>
                                          <p:attrName>ppt_x</p:attrName>
                                        </p:attrNameLst>
                                      </p:cBhvr>
                                      <p:tavLst>
                                        <p:tav tm="0">
                                          <p:val>
                                            <p:strVal val="#ppt_x"/>
                                          </p:val>
                                        </p:tav>
                                        <p:tav tm="100000">
                                          <p:val>
                                            <p:strVal val="#ppt_x"/>
                                          </p:val>
                                        </p:tav>
                                      </p:tavLst>
                                    </p:anim>
                                    <p:anim calcmode="lin" valueType="num">
                                      <p:cBhvr additive="base">
                                        <p:cTn id="32" dur="500" fill="hold"/>
                                        <p:tgtEl>
                                          <p:spTgt spid="10138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2000"/>
                                        <p:tgtEl>
                                          <p:spTgt spid="101380"/>
                                        </p:tgtEl>
                                      </p:cBhvr>
                                    </p:animEffect>
                                    <p:set>
                                      <p:cBhvr>
                                        <p:cTn id="37" dur="1" fill="hold">
                                          <p:stCondLst>
                                            <p:cond delay="1999"/>
                                          </p:stCondLst>
                                        </p:cTn>
                                        <p:tgtEl>
                                          <p:spTgt spid="10138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101381"/>
                                        </p:tgtEl>
                                        <p:attrNameLst>
                                          <p:attrName>style.visibility</p:attrName>
                                        </p:attrNameLst>
                                      </p:cBhvr>
                                      <p:to>
                                        <p:strVal val="visible"/>
                                      </p:to>
                                    </p:set>
                                    <p:anim calcmode="lin" valueType="num">
                                      <p:cBhvr>
                                        <p:cTn id="42" dur="500" fill="hold"/>
                                        <p:tgtEl>
                                          <p:spTgt spid="101381"/>
                                        </p:tgtEl>
                                        <p:attrNameLst>
                                          <p:attrName>ppt_w</p:attrName>
                                        </p:attrNameLst>
                                      </p:cBhvr>
                                      <p:tavLst>
                                        <p:tav tm="0">
                                          <p:val>
                                            <p:fltVal val="0"/>
                                          </p:val>
                                        </p:tav>
                                        <p:tav tm="100000">
                                          <p:val>
                                            <p:strVal val="#ppt_w"/>
                                          </p:val>
                                        </p:tav>
                                      </p:tavLst>
                                    </p:anim>
                                    <p:anim calcmode="lin" valueType="num">
                                      <p:cBhvr>
                                        <p:cTn id="43" dur="500" fill="hold"/>
                                        <p:tgtEl>
                                          <p:spTgt spid="101381"/>
                                        </p:tgtEl>
                                        <p:attrNameLst>
                                          <p:attrName>ppt_h</p:attrName>
                                        </p:attrNameLst>
                                      </p:cBhvr>
                                      <p:tavLst>
                                        <p:tav tm="0">
                                          <p:val>
                                            <p:fltVal val="0"/>
                                          </p:val>
                                        </p:tav>
                                        <p:tav tm="100000">
                                          <p:val>
                                            <p:strVal val="#ppt_h"/>
                                          </p:val>
                                        </p:tav>
                                      </p:tavLst>
                                    </p:anim>
                                    <p:animEffect transition="in" filter="fade">
                                      <p:cBhvr>
                                        <p:cTn id="44" dur="500"/>
                                        <p:tgtEl>
                                          <p:spTgt spid="10138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2000"/>
                                        <p:tgtEl>
                                          <p:spTgt spid="101381"/>
                                        </p:tgtEl>
                                      </p:cBhvr>
                                    </p:animEffect>
                                    <p:set>
                                      <p:cBhvr>
                                        <p:cTn id="49" dur="1" fill="hold">
                                          <p:stCondLst>
                                            <p:cond delay="1999"/>
                                          </p:stCondLst>
                                        </p:cTn>
                                        <p:tgtEl>
                                          <p:spTgt spid="101381"/>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nodeType="clickEffect">
                                  <p:stCondLst>
                                    <p:cond delay="0"/>
                                  </p:stCondLst>
                                  <p:childTnLst>
                                    <p:set>
                                      <p:cBhvr>
                                        <p:cTn id="53" dur="1" fill="hold">
                                          <p:stCondLst>
                                            <p:cond delay="0"/>
                                          </p:stCondLst>
                                        </p:cTn>
                                        <p:tgtEl>
                                          <p:spTgt spid="101382"/>
                                        </p:tgtEl>
                                        <p:attrNameLst>
                                          <p:attrName>style.visibility</p:attrName>
                                        </p:attrNameLst>
                                      </p:cBhvr>
                                      <p:to>
                                        <p:strVal val="visible"/>
                                      </p:to>
                                    </p:set>
                                    <p:anim calcmode="lin" valueType="num">
                                      <p:cBhvr>
                                        <p:cTn id="54" dur="500" fill="hold"/>
                                        <p:tgtEl>
                                          <p:spTgt spid="101382"/>
                                        </p:tgtEl>
                                        <p:attrNameLst>
                                          <p:attrName>ppt_w</p:attrName>
                                        </p:attrNameLst>
                                      </p:cBhvr>
                                      <p:tavLst>
                                        <p:tav tm="0">
                                          <p:val>
                                            <p:fltVal val="0"/>
                                          </p:val>
                                        </p:tav>
                                        <p:tav tm="100000">
                                          <p:val>
                                            <p:strVal val="#ppt_w"/>
                                          </p:val>
                                        </p:tav>
                                      </p:tavLst>
                                    </p:anim>
                                    <p:anim calcmode="lin" valueType="num">
                                      <p:cBhvr>
                                        <p:cTn id="55" dur="500" fill="hold"/>
                                        <p:tgtEl>
                                          <p:spTgt spid="101382"/>
                                        </p:tgtEl>
                                        <p:attrNameLst>
                                          <p:attrName>ppt_h</p:attrName>
                                        </p:attrNameLst>
                                      </p:cBhvr>
                                      <p:tavLst>
                                        <p:tav tm="0">
                                          <p:val>
                                            <p:fltVal val="0"/>
                                          </p:val>
                                        </p:tav>
                                        <p:tav tm="100000">
                                          <p:val>
                                            <p:strVal val="#ppt_h"/>
                                          </p:val>
                                        </p:tav>
                                      </p:tavLst>
                                    </p:anim>
                                    <p:animEffect transition="in" filter="fade">
                                      <p:cBhvr>
                                        <p:cTn id="56" dur="500"/>
                                        <p:tgtEl>
                                          <p:spTgt spid="10138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2000"/>
                                        <p:tgtEl>
                                          <p:spTgt spid="101382"/>
                                        </p:tgtEl>
                                      </p:cBhvr>
                                    </p:animEffect>
                                    <p:set>
                                      <p:cBhvr>
                                        <p:cTn id="61" dur="1" fill="hold">
                                          <p:stCondLst>
                                            <p:cond delay="1999"/>
                                          </p:stCondLst>
                                        </p:cTn>
                                        <p:tgtEl>
                                          <p:spTgt spid="1013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FR" dirty="0" smtClean="0">
                <a:solidFill>
                  <a:schemeClr val="bg1"/>
                </a:solidFill>
              </a:rPr>
              <a:t>Adobe Reader/Ms Office Backdoor</a:t>
            </a:r>
            <a:endParaRPr lang="fr-FR" dirty="0">
              <a:solidFill>
                <a:schemeClr val="bg1"/>
              </a:solidFill>
            </a:endParaRPr>
          </a:p>
        </p:txBody>
      </p:sp>
      <p:sp>
        <p:nvSpPr>
          <p:cNvPr id="3" name="Espace réservé du contenu 2"/>
          <p:cNvSpPr>
            <a:spLocks noGrp="1"/>
          </p:cNvSpPr>
          <p:nvPr>
            <p:ph idx="1"/>
            <p:custDataLst>
              <p:tags r:id="rId2"/>
            </p:custDataLst>
          </p:nvPr>
        </p:nvSpPr>
        <p:spPr/>
        <p:txBody>
          <a:bodyPr>
            <a:noAutofit/>
          </a:bodyPr>
          <a:lstStyle/>
          <a:p>
            <a:r>
              <a:rPr lang="fr-FR" sz="2000" dirty="0" smtClean="0">
                <a:solidFill>
                  <a:schemeClr val="bg1"/>
                </a:solidFill>
              </a:rPr>
              <a:t>Une fois installé, le module commence par exécuter un nouveau thread</a:t>
            </a:r>
          </a:p>
          <a:p>
            <a:r>
              <a:rPr lang="fr-FR" sz="2000" dirty="0" smtClean="0">
                <a:solidFill>
                  <a:schemeClr val="bg1"/>
                </a:solidFill>
              </a:rPr>
              <a:t>Il brute force tout les </a:t>
            </a:r>
            <a:r>
              <a:rPr lang="fr-FR" sz="2000" dirty="0" err="1" smtClean="0">
                <a:solidFill>
                  <a:schemeClr val="bg1"/>
                </a:solidFill>
              </a:rPr>
              <a:t>handles</a:t>
            </a:r>
            <a:r>
              <a:rPr lang="fr-FR" sz="2000" dirty="0" smtClean="0">
                <a:solidFill>
                  <a:schemeClr val="bg1"/>
                </a:solidFill>
              </a:rPr>
              <a:t> de fichiers ouverts par Adobe Reader ou Ms Office à la recherche d’un document spécial</a:t>
            </a:r>
          </a:p>
          <a:p>
            <a:r>
              <a:rPr lang="fr-FR" sz="2000" dirty="0" smtClean="0">
                <a:solidFill>
                  <a:schemeClr val="bg1"/>
                </a:solidFill>
              </a:rPr>
              <a:t>Il récupère ensuite le nom du fichier et le </a:t>
            </a:r>
            <a:r>
              <a:rPr lang="fr-FR" sz="2000" dirty="0" err="1" smtClean="0">
                <a:solidFill>
                  <a:schemeClr val="bg1"/>
                </a:solidFill>
              </a:rPr>
              <a:t>map</a:t>
            </a:r>
            <a:r>
              <a:rPr lang="fr-FR" sz="2000" dirty="0" smtClean="0">
                <a:solidFill>
                  <a:schemeClr val="bg1"/>
                </a:solidFill>
              </a:rPr>
              <a:t> en mémoire</a:t>
            </a:r>
          </a:p>
          <a:p>
            <a:r>
              <a:rPr lang="fr-FR" sz="2000" dirty="0" smtClean="0">
                <a:solidFill>
                  <a:schemeClr val="bg1"/>
                </a:solidFill>
              </a:rPr>
              <a:t>« </a:t>
            </a:r>
            <a:r>
              <a:rPr lang="fr-FR" sz="2000" dirty="0" err="1" smtClean="0">
                <a:solidFill>
                  <a:schemeClr val="bg1"/>
                </a:solidFill>
              </a:rPr>
              <a:t>Operation</a:t>
            </a:r>
            <a:r>
              <a:rPr lang="fr-FR" sz="2000" dirty="0" smtClean="0">
                <a:solidFill>
                  <a:schemeClr val="bg1"/>
                </a:solidFill>
              </a:rPr>
              <a:t> mode »:</a:t>
            </a:r>
          </a:p>
          <a:p>
            <a:pPr lvl="1"/>
            <a:r>
              <a:rPr lang="fr-FR" sz="1600" dirty="0" smtClean="0">
                <a:solidFill>
                  <a:schemeClr val="bg1"/>
                </a:solidFill>
              </a:rPr>
              <a:t>3 mémoire seulement</a:t>
            </a:r>
          </a:p>
          <a:p>
            <a:pPr lvl="1"/>
            <a:r>
              <a:rPr lang="fr-FR" sz="1600" dirty="0" smtClean="0">
                <a:solidFill>
                  <a:schemeClr val="bg1"/>
                </a:solidFill>
              </a:rPr>
              <a:t>2 : DLL (</a:t>
            </a:r>
            <a:r>
              <a:rPr lang="fr-FR" sz="1600" dirty="0" err="1" smtClean="0">
                <a:solidFill>
                  <a:schemeClr val="bg1"/>
                </a:solidFill>
              </a:rPr>
              <a:t>LoadLibrary</a:t>
            </a:r>
            <a:r>
              <a:rPr lang="fr-FR" sz="1600" dirty="0" smtClean="0">
                <a:solidFill>
                  <a:schemeClr val="bg1"/>
                </a:solidFill>
              </a:rPr>
              <a:t>)</a:t>
            </a:r>
          </a:p>
          <a:p>
            <a:pPr lvl="1"/>
            <a:r>
              <a:rPr lang="fr-FR" sz="1600" dirty="0" smtClean="0">
                <a:solidFill>
                  <a:schemeClr val="bg1"/>
                </a:solidFill>
              </a:rPr>
              <a:t>1: EXE (</a:t>
            </a:r>
            <a:r>
              <a:rPr lang="fr-FR" sz="1600" dirty="0" err="1" smtClean="0">
                <a:solidFill>
                  <a:schemeClr val="bg1"/>
                </a:solidFill>
              </a:rPr>
              <a:t>CreateProcess</a:t>
            </a:r>
            <a:r>
              <a:rPr lang="fr-FR" sz="1600" dirty="0" smtClean="0">
                <a:solidFill>
                  <a:schemeClr val="bg1"/>
                </a:solidFill>
              </a:rPr>
              <a:t>)</a:t>
            </a:r>
          </a:p>
          <a:p>
            <a:endParaRPr lang="fr-FR" sz="2000" dirty="0" smtClean="0">
              <a:solidFill>
                <a:schemeClr val="bg1"/>
              </a:solidFill>
            </a:endParaRPr>
          </a:p>
          <a:p>
            <a:endParaRPr lang="fr-FR" sz="2000" dirty="0" smtClean="0">
              <a:solidFill>
                <a:schemeClr val="bg1"/>
              </a:solidFill>
            </a:endParaRPr>
          </a:p>
          <a:p>
            <a:endParaRPr lang="en-US" sz="2000" dirty="0" smtClean="0">
              <a:solidFill>
                <a:schemeClr val="bg1"/>
              </a:solidFill>
            </a:endParaRPr>
          </a:p>
        </p:txBody>
      </p:sp>
      <p:pic>
        <p:nvPicPr>
          <p:cNvPr id="100355" name="Picture 3"/>
          <p:cNvPicPr>
            <a:picLocks noChangeAspect="1" noChangeArrowheads="1"/>
          </p:cNvPicPr>
          <p:nvPr/>
        </p:nvPicPr>
        <p:blipFill>
          <a:blip r:embed="rId4"/>
          <a:srcRect/>
          <a:stretch>
            <a:fillRect/>
          </a:stretch>
        </p:blipFill>
        <p:spPr bwMode="auto">
          <a:xfrm>
            <a:off x="928662" y="4643446"/>
            <a:ext cx="7410374" cy="20002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dirty="0" err="1" smtClean="0">
                <a:solidFill>
                  <a:schemeClr val="bg1"/>
                </a:solidFill>
              </a:rPr>
              <a:t>USBStealer</a:t>
            </a:r>
            <a:r>
              <a:rPr lang="en-US" dirty="0" smtClean="0">
                <a:solidFill>
                  <a:schemeClr val="bg1"/>
                </a:solidFill>
              </a:rPr>
              <a:t> – Acid Crypto</a:t>
            </a:r>
            <a:endParaRPr lang="en-US" dirty="0">
              <a:solidFill>
                <a:schemeClr val="bg1"/>
              </a:solidFill>
            </a:endParaRPr>
          </a:p>
        </p:txBody>
      </p:sp>
      <p:sp>
        <p:nvSpPr>
          <p:cNvPr id="3" name="Rectangle 2"/>
          <p:cNvSpPr/>
          <p:nvPr>
            <p:custDataLst>
              <p:tags r:id="rId2"/>
            </p:custDataLst>
          </p:nvPr>
        </p:nvSpPr>
        <p:spPr>
          <a:xfrm>
            <a:off x="467544" y="1578272"/>
            <a:ext cx="4572000" cy="4154984"/>
          </a:xfrm>
          <a:prstGeom prst="rect">
            <a:avLst/>
          </a:prstGeom>
        </p:spPr>
        <p:txBody>
          <a:bodyPr>
            <a:spAutoFit/>
          </a:bodyPr>
          <a:lstStyle/>
          <a:p>
            <a:r>
              <a:rPr lang="en-US" sz="2400" dirty="0" err="1" smtClean="0">
                <a:solidFill>
                  <a:schemeClr val="bg1"/>
                </a:solidFill>
                <a:latin typeface="Calibri" pitchFamily="34" charset="0"/>
              </a:rPr>
              <a:t>sa</a:t>
            </a:r>
            <a:r>
              <a:rPr lang="en-US" sz="2400" dirty="0" smtClean="0">
                <a:solidFill>
                  <a:schemeClr val="bg1"/>
                </a:solidFill>
                <a:latin typeface="Calibri" pitchFamily="34" charset="0"/>
              </a:rPr>
              <a:t>=/pubring.*/ </a:t>
            </a:r>
          </a:p>
          <a:p>
            <a:r>
              <a:rPr lang="en-US" sz="2400" dirty="0" err="1" smtClean="0">
                <a:solidFill>
                  <a:schemeClr val="bg1"/>
                </a:solidFill>
                <a:latin typeface="Calibri" pitchFamily="34" charset="0"/>
              </a:rPr>
              <a:t>sa</a:t>
            </a:r>
            <a:r>
              <a:rPr lang="en-US" sz="2400" dirty="0" smtClean="0">
                <a:solidFill>
                  <a:schemeClr val="bg1"/>
                </a:solidFill>
                <a:latin typeface="Calibri" pitchFamily="34" charset="0"/>
              </a:rPr>
              <a:t>=/secring.*/</a:t>
            </a:r>
          </a:p>
          <a:p>
            <a:r>
              <a:rPr lang="en-US" sz="2400" dirty="0" err="1" smtClean="0">
                <a:solidFill>
                  <a:schemeClr val="bg1"/>
                </a:solidFill>
                <a:latin typeface="Calibri" pitchFamily="34" charset="0"/>
              </a:rPr>
              <a:t>sa</a:t>
            </a:r>
            <a:r>
              <a:rPr lang="en-US" sz="2400" dirty="0" smtClean="0">
                <a:solidFill>
                  <a:schemeClr val="bg1"/>
                </a:solidFill>
                <a:latin typeface="Calibri" pitchFamily="34" charset="0"/>
              </a:rPr>
              <a:t>=/\.</a:t>
            </a:r>
            <a:r>
              <a:rPr lang="en-US" sz="2400" b="1" dirty="0" err="1" smtClean="0">
                <a:solidFill>
                  <a:srgbClr val="FF0000"/>
                </a:solidFill>
                <a:latin typeface="Calibri" pitchFamily="34" charset="0"/>
              </a:rPr>
              <a:t>acidcsa</a:t>
            </a:r>
            <a:r>
              <a:rPr lang="en-US" sz="2400" dirty="0" smtClean="0">
                <a:solidFill>
                  <a:schemeClr val="bg1"/>
                </a:solidFill>
                <a:latin typeface="Calibri" pitchFamily="34" charset="0"/>
              </a:rPr>
              <a:t>$/</a:t>
            </a:r>
          </a:p>
          <a:p>
            <a:r>
              <a:rPr lang="en-US" sz="2400" dirty="0" err="1" smtClean="0">
                <a:solidFill>
                  <a:schemeClr val="bg1"/>
                </a:solidFill>
                <a:latin typeface="Calibri" pitchFamily="34" charset="0"/>
              </a:rPr>
              <a:t>sa</a:t>
            </a:r>
            <a:r>
              <a:rPr lang="en-US" sz="2400" dirty="0" smtClean="0">
                <a:solidFill>
                  <a:schemeClr val="bg1"/>
                </a:solidFill>
                <a:latin typeface="Calibri" pitchFamily="34" charset="0"/>
              </a:rPr>
              <a:t>=/\.</a:t>
            </a:r>
            <a:r>
              <a:rPr lang="en-US" sz="2400" dirty="0" err="1" smtClean="0">
                <a:solidFill>
                  <a:schemeClr val="bg1"/>
                </a:solidFill>
                <a:latin typeface="Calibri" pitchFamily="34" charset="0"/>
              </a:rPr>
              <a:t>acidsca</a:t>
            </a:r>
            <a:r>
              <a:rPr lang="en-US" sz="2400" dirty="0" smtClean="0">
                <a:solidFill>
                  <a:schemeClr val="bg1"/>
                </a:solidFill>
                <a:latin typeface="Calibri" pitchFamily="34" charset="0"/>
              </a:rPr>
              <a:t>$/</a:t>
            </a:r>
          </a:p>
          <a:p>
            <a:r>
              <a:rPr lang="en-US" sz="2400" dirty="0" err="1" smtClean="0">
                <a:solidFill>
                  <a:schemeClr val="bg1"/>
                </a:solidFill>
                <a:latin typeface="Calibri" pitchFamily="34" charset="0"/>
              </a:rPr>
              <a:t>sa</a:t>
            </a:r>
            <a:r>
              <a:rPr lang="en-US" sz="2400" dirty="0" smtClean="0">
                <a:solidFill>
                  <a:schemeClr val="bg1"/>
                </a:solidFill>
                <a:latin typeface="Calibri" pitchFamily="34" charset="0"/>
              </a:rPr>
              <a:t>=/\.</a:t>
            </a:r>
            <a:r>
              <a:rPr lang="en-US" sz="2400" dirty="0" err="1" smtClean="0">
                <a:solidFill>
                  <a:schemeClr val="bg1"/>
                </a:solidFill>
                <a:latin typeface="Calibri" pitchFamily="34" charset="0"/>
              </a:rPr>
              <a:t>aciddsk</a:t>
            </a:r>
            <a:r>
              <a:rPr lang="en-US" sz="2400" dirty="0" smtClean="0">
                <a:solidFill>
                  <a:schemeClr val="bg1"/>
                </a:solidFill>
                <a:latin typeface="Calibri" pitchFamily="34" charset="0"/>
              </a:rPr>
              <a:t>$/</a:t>
            </a:r>
          </a:p>
          <a:p>
            <a:r>
              <a:rPr lang="en-US" sz="2400" dirty="0" err="1" smtClean="0">
                <a:solidFill>
                  <a:schemeClr val="bg1"/>
                </a:solidFill>
                <a:latin typeface="Calibri" pitchFamily="34" charset="0"/>
              </a:rPr>
              <a:t>sa</a:t>
            </a:r>
            <a:r>
              <a:rPr lang="en-US" sz="2400" dirty="0" smtClean="0">
                <a:solidFill>
                  <a:schemeClr val="bg1"/>
                </a:solidFill>
                <a:latin typeface="Calibri" pitchFamily="34" charset="0"/>
              </a:rPr>
              <a:t>=/\.</a:t>
            </a:r>
            <a:r>
              <a:rPr lang="en-US" sz="2400" dirty="0" err="1" smtClean="0">
                <a:solidFill>
                  <a:schemeClr val="bg1"/>
                </a:solidFill>
                <a:latin typeface="Calibri" pitchFamily="34" charset="0"/>
              </a:rPr>
              <a:t>acidpvr</a:t>
            </a:r>
            <a:r>
              <a:rPr lang="en-US" sz="2400" dirty="0" smtClean="0">
                <a:solidFill>
                  <a:schemeClr val="bg1"/>
                </a:solidFill>
                <a:latin typeface="Calibri" pitchFamily="34" charset="0"/>
              </a:rPr>
              <a:t>$/</a:t>
            </a:r>
          </a:p>
          <a:p>
            <a:r>
              <a:rPr lang="en-US" sz="2400" dirty="0" err="1" smtClean="0">
                <a:solidFill>
                  <a:schemeClr val="bg1"/>
                </a:solidFill>
                <a:latin typeface="Calibri" pitchFamily="34" charset="0"/>
              </a:rPr>
              <a:t>sa</a:t>
            </a:r>
            <a:r>
              <a:rPr lang="en-US" sz="2400" dirty="0" smtClean="0">
                <a:solidFill>
                  <a:schemeClr val="bg1"/>
                </a:solidFill>
                <a:latin typeface="Calibri" pitchFamily="34" charset="0"/>
              </a:rPr>
              <a:t>=/\.</a:t>
            </a:r>
            <a:r>
              <a:rPr lang="en-US" sz="2400" dirty="0" err="1" smtClean="0">
                <a:solidFill>
                  <a:schemeClr val="bg1"/>
                </a:solidFill>
                <a:latin typeface="Calibri" pitchFamily="34" charset="0"/>
              </a:rPr>
              <a:t>acidppr</a:t>
            </a:r>
            <a:r>
              <a:rPr lang="en-US" sz="2400" dirty="0" smtClean="0">
                <a:solidFill>
                  <a:schemeClr val="bg1"/>
                </a:solidFill>
                <a:latin typeface="Calibri" pitchFamily="34" charset="0"/>
              </a:rPr>
              <a:t>$/</a:t>
            </a:r>
          </a:p>
          <a:p>
            <a:r>
              <a:rPr lang="en-US" sz="2400" dirty="0" err="1" smtClean="0">
                <a:solidFill>
                  <a:schemeClr val="bg1"/>
                </a:solidFill>
                <a:latin typeface="Calibri" pitchFamily="34" charset="0"/>
              </a:rPr>
              <a:t>sa</a:t>
            </a:r>
            <a:r>
              <a:rPr lang="en-US" sz="2400" dirty="0" smtClean="0">
                <a:solidFill>
                  <a:schemeClr val="bg1"/>
                </a:solidFill>
                <a:latin typeface="Calibri" pitchFamily="34" charset="0"/>
              </a:rPr>
              <a:t>=/\.</a:t>
            </a:r>
            <a:r>
              <a:rPr lang="en-US" sz="2400" dirty="0" err="1" smtClean="0">
                <a:solidFill>
                  <a:schemeClr val="bg1"/>
                </a:solidFill>
                <a:latin typeface="Calibri" pitchFamily="34" charset="0"/>
              </a:rPr>
              <a:t>acidssa</a:t>
            </a:r>
            <a:r>
              <a:rPr lang="en-US" sz="2400" dirty="0" smtClean="0">
                <a:solidFill>
                  <a:schemeClr val="bg1"/>
                </a:solidFill>
                <a:latin typeface="Calibri" pitchFamily="34" charset="0"/>
              </a:rPr>
              <a:t>$/</a:t>
            </a:r>
          </a:p>
          <a:p>
            <a:r>
              <a:rPr lang="en-US" sz="2400" dirty="0" err="1" smtClean="0">
                <a:solidFill>
                  <a:schemeClr val="bg1"/>
                </a:solidFill>
                <a:latin typeface="Calibri" pitchFamily="34" charset="0"/>
              </a:rPr>
              <a:t>sa</a:t>
            </a:r>
            <a:r>
              <a:rPr lang="en-US" sz="2400" dirty="0" smtClean="0">
                <a:solidFill>
                  <a:schemeClr val="bg1"/>
                </a:solidFill>
                <a:latin typeface="Calibri" pitchFamily="34" charset="0"/>
              </a:rPr>
              <a:t>=/\\ACIDInstallv.*\.exe$/</a:t>
            </a:r>
          </a:p>
          <a:p>
            <a:r>
              <a:rPr lang="en-US" sz="2400" dirty="0" err="1" smtClean="0">
                <a:solidFill>
                  <a:schemeClr val="bg1"/>
                </a:solidFill>
                <a:latin typeface="Calibri" pitchFamily="34" charset="0"/>
              </a:rPr>
              <a:t>sa</a:t>
            </a:r>
            <a:r>
              <a:rPr lang="en-US" sz="2400" dirty="0" smtClean="0">
                <a:solidFill>
                  <a:schemeClr val="bg1"/>
                </a:solidFill>
                <a:latin typeface="Calibri" pitchFamily="34" charset="0"/>
              </a:rPr>
              <a:t>=/\\ACIDdirInstallv.*\.exe$/</a:t>
            </a:r>
          </a:p>
          <a:p>
            <a:r>
              <a:rPr lang="ru-RU" sz="2400" dirty="0" smtClean="0">
                <a:solidFill>
                  <a:schemeClr val="bg1"/>
                </a:solidFill>
                <a:latin typeface="Calibri" pitchFamily="34" charset="0"/>
              </a:rPr>
              <a:t>sa=/\\</a:t>
            </a:r>
            <a:r>
              <a:rPr lang="ru-RU" sz="2400" b="1" dirty="0" smtClean="0">
                <a:solidFill>
                  <a:srgbClr val="FF0000"/>
                </a:solidFill>
                <a:latin typeface="Calibri" pitchFamily="34" charset="0"/>
              </a:rPr>
              <a:t>Acid Technologies</a:t>
            </a:r>
            <a:r>
              <a:rPr lang="ru-RU" sz="2400" dirty="0" smtClean="0">
                <a:solidFill>
                  <a:schemeClr val="bg1"/>
                </a:solidFill>
                <a:latin typeface="Calibri" pitchFamily="34" charset="0"/>
              </a:rPr>
              <a:t>\\/ </a:t>
            </a:r>
            <a:endParaRPr lang="en-US" sz="2400" dirty="0">
              <a:solidFill>
                <a:schemeClr val="bg1"/>
              </a:solidFill>
              <a:latin typeface="Calibri" pitchFamily="34" charset="0"/>
            </a:endParaRPr>
          </a:p>
        </p:txBody>
      </p:sp>
      <p:pic>
        <p:nvPicPr>
          <p:cNvPr id="693250" name="Picture 2"/>
          <p:cNvPicPr>
            <a:picLocks noChangeAspect="1" noChangeArrowheads="1"/>
          </p:cNvPicPr>
          <p:nvPr>
            <p:custDataLst>
              <p:tags r:id="rId3"/>
            </p:custDataLst>
          </p:nvPr>
        </p:nvPicPr>
        <p:blipFill>
          <a:blip r:embed="rId5" cstate="print"/>
          <a:srcRect/>
          <a:stretch>
            <a:fillRect/>
          </a:stretch>
        </p:blipFill>
        <p:spPr bwMode="auto">
          <a:xfrm>
            <a:off x="3810000" y="1578272"/>
            <a:ext cx="4728411" cy="27922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5961006"/>
      </p:ext>
    </p:extLst>
  </p:cSld>
  <p:clrMapOvr>
    <a:masterClrMapping/>
  </p:clrMapOvr>
  <p:transition spd="slow">
    <p:pu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redoct.jpg"/>
          <p:cNvPicPr>
            <a:picLocks noChangeAspect="1"/>
          </p:cNvPicPr>
          <p:nvPr>
            <p:custDataLst>
              <p:tags r:id="rId1"/>
            </p:custDataLst>
          </p:nvPr>
        </p:nvPicPr>
        <p:blipFill>
          <a:blip r:embed="rId6" cstate="print"/>
          <a:stretch>
            <a:fillRect/>
          </a:stretch>
        </p:blipFill>
        <p:spPr>
          <a:xfrm>
            <a:off x="0" y="0"/>
            <a:ext cx="9144000" cy="6858000"/>
          </a:xfrm>
          <a:prstGeom prst="rect">
            <a:avLst/>
          </a:prstGeom>
        </p:spPr>
      </p:pic>
      <p:grpSp>
        <p:nvGrpSpPr>
          <p:cNvPr id="2" name="Группа 9"/>
          <p:cNvGrpSpPr/>
          <p:nvPr>
            <p:custDataLst>
              <p:tags r:id="rId2"/>
            </p:custDataLst>
          </p:nvPr>
        </p:nvGrpSpPr>
        <p:grpSpPr>
          <a:xfrm>
            <a:off x="-914400" y="370582"/>
            <a:ext cx="9372600" cy="1187648"/>
            <a:chOff x="-914400" y="370582"/>
            <a:chExt cx="9372600" cy="1187648"/>
          </a:xfrm>
        </p:grpSpPr>
        <p:pic>
          <p:nvPicPr>
            <p:cNvPr id="8" name="Рисунок 7" descr="plashka2.png"/>
            <p:cNvPicPr>
              <a:picLocks noChangeAspect="1"/>
            </p:cNvPicPr>
            <p:nvPr/>
          </p:nvPicPr>
          <p:blipFill>
            <a:blip r:embed="rId7" cstate="print"/>
            <a:stretch>
              <a:fillRect/>
            </a:stretch>
          </p:blipFill>
          <p:spPr>
            <a:xfrm>
              <a:off x="-914400" y="370582"/>
              <a:ext cx="9144000" cy="1187648"/>
            </a:xfrm>
            <a:prstGeom prst="rect">
              <a:avLst/>
            </a:prstGeom>
            <a:effectLst>
              <a:outerShdw blurRad="50800" dist="38100" dir="2700000" algn="tl" rotWithShape="0">
                <a:prstClr val="black">
                  <a:alpha val="40000"/>
                </a:prstClr>
              </a:outerShdw>
            </a:effectLst>
          </p:spPr>
        </p:pic>
        <p:sp>
          <p:nvSpPr>
            <p:cNvPr id="9" name="Заголовок 6"/>
            <p:cNvSpPr txBox="1">
              <a:spLocks/>
            </p:cNvSpPr>
            <p:nvPr/>
          </p:nvSpPr>
          <p:spPr>
            <a:xfrm>
              <a:off x="457200" y="370582"/>
              <a:ext cx="8001000" cy="1066800"/>
            </a:xfrm>
            <a:prstGeom prst="rect">
              <a:avLst/>
            </a:prstGeom>
          </p:spPr>
          <p:txBody>
            <a:bodyPr vert="horz" lIns="91440" tIns="45720" rIns="91440" bIns="45720" rtlCol="0" anchor="ctr">
              <a:normAutofit/>
            </a:bodyPr>
            <a:lstStyle/>
            <a:p>
              <a:pPr lvl="0" algn="ctr">
                <a:spcBef>
                  <a:spcPct val="0"/>
                </a:spcBef>
              </a:pPr>
              <a:r>
                <a:rPr lang="en-US" sz="4400" dirty="0" smtClean="0">
                  <a:solidFill>
                    <a:schemeClr val="bg1"/>
                  </a:solidFill>
                  <a:effectLst>
                    <a:outerShdw dist="38100" dir="4200000" algn="tl" rotWithShape="0">
                      <a:prstClr val="black">
                        <a:alpha val="35000"/>
                      </a:prstClr>
                    </a:outerShdw>
                  </a:effectLst>
                  <a:latin typeface="Franklin Gothic Demi" pitchFamily="34" charset="0"/>
                  <a:ea typeface="+mj-ea"/>
                  <a:cs typeface="+mj-cs"/>
                </a:rPr>
                <a:t>2013 – Red October</a:t>
              </a:r>
            </a:p>
          </p:txBody>
        </p:sp>
      </p:grpSp>
      <p:pic>
        <p:nvPicPr>
          <p:cNvPr id="12" name="Рисунок 11" descr="sub.png"/>
          <p:cNvPicPr>
            <a:picLocks noChangeAspect="1"/>
          </p:cNvPicPr>
          <p:nvPr>
            <p:custDataLst>
              <p:tags r:id="rId3"/>
            </p:custDataLst>
          </p:nvPr>
        </p:nvPicPr>
        <p:blipFill>
          <a:blip r:embed="rId8" cstate="print"/>
          <a:stretch>
            <a:fillRect/>
          </a:stretch>
        </p:blipFill>
        <p:spPr>
          <a:xfrm>
            <a:off x="5943600" y="4800600"/>
            <a:ext cx="2886075" cy="1799682"/>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FR" dirty="0" smtClean="0">
                <a:solidFill>
                  <a:schemeClr val="bg1"/>
                </a:solidFill>
              </a:rPr>
              <a:t>L’autre logiciel de Crypto</a:t>
            </a:r>
            <a:endParaRPr lang="fr-FR" dirty="0">
              <a:solidFill>
                <a:schemeClr val="bg1"/>
              </a:solidFill>
            </a:endParaRPr>
          </a:p>
        </p:txBody>
      </p:sp>
      <p:sp>
        <p:nvSpPr>
          <p:cNvPr id="4" name="Rectangle 3"/>
          <p:cNvSpPr/>
          <p:nvPr>
            <p:custDataLst>
              <p:tags r:id="rId2"/>
            </p:custDataLst>
          </p:nvPr>
        </p:nvSpPr>
        <p:spPr>
          <a:xfrm>
            <a:off x="489284" y="1524000"/>
            <a:ext cx="3048000" cy="2554545"/>
          </a:xfrm>
          <a:prstGeom prst="rect">
            <a:avLst/>
          </a:prstGeom>
        </p:spPr>
        <p:txBody>
          <a:bodyPr wrap="square">
            <a:spAutoFit/>
          </a:bodyPr>
          <a:lstStyle/>
          <a:p>
            <a:r>
              <a:rPr lang="fr-FR" sz="3200" dirty="0">
                <a:solidFill>
                  <a:schemeClr val="bg1"/>
                </a:solidFill>
              </a:rPr>
              <a:t>sa=/\.</a:t>
            </a:r>
            <a:r>
              <a:rPr lang="fr-FR" sz="3200" dirty="0" err="1">
                <a:solidFill>
                  <a:schemeClr val="bg1"/>
                </a:solidFill>
              </a:rPr>
              <a:t>xia</a:t>
            </a:r>
            <a:r>
              <a:rPr lang="fr-FR" sz="3200" dirty="0">
                <a:solidFill>
                  <a:schemeClr val="bg1"/>
                </a:solidFill>
              </a:rPr>
              <a:t>$/</a:t>
            </a:r>
          </a:p>
          <a:p>
            <a:r>
              <a:rPr lang="fr-FR" sz="3200" dirty="0">
                <a:solidFill>
                  <a:schemeClr val="bg1"/>
                </a:solidFill>
              </a:rPr>
              <a:t>sa=/\.</a:t>
            </a:r>
            <a:r>
              <a:rPr lang="fr-FR" sz="3200" dirty="0" err="1">
                <a:solidFill>
                  <a:schemeClr val="bg1"/>
                </a:solidFill>
              </a:rPr>
              <a:t>xiu</a:t>
            </a:r>
            <a:r>
              <a:rPr lang="fr-FR" sz="3200" dirty="0">
                <a:solidFill>
                  <a:schemeClr val="bg1"/>
                </a:solidFill>
              </a:rPr>
              <a:t>$/</a:t>
            </a:r>
          </a:p>
          <a:p>
            <a:r>
              <a:rPr lang="fr-FR" sz="3200" dirty="0">
                <a:solidFill>
                  <a:schemeClr val="bg1"/>
                </a:solidFill>
              </a:rPr>
              <a:t>sa=/\.</a:t>
            </a:r>
            <a:r>
              <a:rPr lang="fr-FR" sz="3200" dirty="0">
                <a:solidFill>
                  <a:srgbClr val="FF0000"/>
                </a:solidFill>
              </a:rPr>
              <a:t>xis</a:t>
            </a:r>
            <a:r>
              <a:rPr lang="fr-FR" sz="3200" dirty="0">
                <a:solidFill>
                  <a:schemeClr val="bg1"/>
                </a:solidFill>
              </a:rPr>
              <a:t>$/</a:t>
            </a:r>
          </a:p>
          <a:p>
            <a:r>
              <a:rPr lang="fr-FR" sz="3200" dirty="0">
                <a:solidFill>
                  <a:schemeClr val="bg1"/>
                </a:solidFill>
              </a:rPr>
              <a:t>sa=/\.</a:t>
            </a:r>
            <a:r>
              <a:rPr lang="fr-FR" sz="3200" dirty="0" err="1">
                <a:solidFill>
                  <a:schemeClr val="bg1"/>
                </a:solidFill>
              </a:rPr>
              <a:t>xio</a:t>
            </a:r>
            <a:r>
              <a:rPr lang="fr-FR" sz="3200" dirty="0">
                <a:solidFill>
                  <a:schemeClr val="bg1"/>
                </a:solidFill>
              </a:rPr>
              <a:t>$/</a:t>
            </a:r>
          </a:p>
          <a:p>
            <a:r>
              <a:rPr lang="fr-FR" sz="3200" dirty="0">
                <a:solidFill>
                  <a:schemeClr val="bg1"/>
                </a:solidFill>
              </a:rPr>
              <a:t>sa=/\.</a:t>
            </a:r>
            <a:r>
              <a:rPr lang="fr-FR" sz="3200" dirty="0" err="1">
                <a:solidFill>
                  <a:schemeClr val="bg1"/>
                </a:solidFill>
              </a:rPr>
              <a:t>xig</a:t>
            </a:r>
            <a:r>
              <a:rPr lang="fr-FR" sz="3200" dirty="0">
                <a:solidFill>
                  <a:schemeClr val="bg1"/>
                </a:solidFill>
              </a:rPr>
              <a:t>$/</a:t>
            </a:r>
            <a:endParaRPr lang="en-US" sz="3200" dirty="0">
              <a:solidFill>
                <a:schemeClr val="bg1"/>
              </a:solidFill>
            </a:endParaRPr>
          </a:p>
        </p:txBody>
      </p:sp>
      <p:pic>
        <p:nvPicPr>
          <p:cNvPr id="5" name="Picture 4"/>
          <p:cNvPicPr>
            <a:picLocks noChangeAspect="1"/>
          </p:cNvPicPr>
          <p:nvPr>
            <p:custDataLst>
              <p:tags r:id="rId3"/>
            </p:custDataLst>
          </p:nvPr>
        </p:nvPicPr>
        <p:blipFill>
          <a:blip r:embed="rId5"/>
          <a:stretch>
            <a:fillRect/>
          </a:stretch>
        </p:blipFill>
        <p:spPr>
          <a:xfrm>
            <a:off x="2743200" y="1600200"/>
            <a:ext cx="6065519" cy="4724400"/>
          </a:xfrm>
          <a:prstGeom prst="rect">
            <a:avLst/>
          </a:prstGeom>
        </p:spPr>
      </p:pic>
    </p:spTree>
    <p:extLst>
      <p:ext uri="{BB962C8B-B14F-4D97-AF65-F5344CB8AC3E}">
        <p14:creationId xmlns:p14="http://schemas.microsoft.com/office/powerpoint/2010/main" xmlns="" val="1360699116"/>
      </p:ext>
    </p:extLst>
  </p:cSld>
  <p:clrMapOvr>
    <a:masterClrMapping/>
  </p:clrMapOvr>
  <p:transition spd="slow">
    <p:push/>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solidFill>
                  <a:schemeClr val="bg1"/>
                </a:solidFill>
              </a:rPr>
              <a:t>Module : Dump Configuration CISCO</a:t>
            </a:r>
            <a:endParaRPr lang="en-US" dirty="0">
              <a:solidFill>
                <a:schemeClr val="bg1"/>
              </a:solidFill>
            </a:endParaRPr>
          </a:p>
        </p:txBody>
      </p:sp>
      <p:sp>
        <p:nvSpPr>
          <p:cNvPr id="3" name="Rectangle 2"/>
          <p:cNvSpPr/>
          <p:nvPr>
            <p:custDataLst>
              <p:tags r:id="rId2"/>
            </p:custDataLst>
          </p:nvPr>
        </p:nvSpPr>
        <p:spPr>
          <a:xfrm>
            <a:off x="467544" y="1578272"/>
            <a:ext cx="8247860" cy="1569660"/>
          </a:xfrm>
          <a:prstGeom prst="rect">
            <a:avLst/>
          </a:prstGeom>
        </p:spPr>
        <p:txBody>
          <a:bodyPr wrap="square">
            <a:spAutoFit/>
          </a:bodyPr>
          <a:lstStyle/>
          <a:p>
            <a:pPr>
              <a:buFont typeface="Arial" pitchFamily="34" charset="0"/>
              <a:buChar char="•"/>
            </a:pPr>
            <a:r>
              <a:rPr lang="fr-FR" sz="2400" dirty="0" smtClean="0">
                <a:solidFill>
                  <a:schemeClr val="bg1"/>
                </a:solidFill>
                <a:latin typeface="Calibri" pitchFamily="34" charset="0"/>
              </a:rPr>
              <a:t> Agent SNMP Cisco</a:t>
            </a:r>
          </a:p>
          <a:p>
            <a:pPr>
              <a:buFont typeface="Arial" pitchFamily="34" charset="0"/>
              <a:buChar char="•"/>
            </a:pPr>
            <a:r>
              <a:rPr lang="fr-FR" sz="2400" dirty="0" smtClean="0">
                <a:solidFill>
                  <a:schemeClr val="bg1"/>
                </a:solidFill>
                <a:latin typeface="Calibri" pitchFamily="34" charset="0"/>
              </a:rPr>
              <a:t> Serveur TFTP intégré pour récupérer la configuration via TFTP</a:t>
            </a:r>
          </a:p>
          <a:p>
            <a:pPr>
              <a:buFont typeface="Arial" pitchFamily="34" charset="0"/>
              <a:buChar char="•"/>
            </a:pPr>
            <a:r>
              <a:rPr lang="en-US" sz="2400" dirty="0" smtClean="0">
                <a:solidFill>
                  <a:schemeClr val="bg1"/>
                </a:solidFill>
                <a:latin typeface="Calibri" pitchFamily="34" charset="0"/>
              </a:rPr>
              <a:t> CISCO </a:t>
            </a:r>
            <a:r>
              <a:rPr lang="en-US" sz="2400" dirty="0" smtClean="0">
                <a:solidFill>
                  <a:schemeClr val="bg1"/>
                </a:solidFill>
                <a:latin typeface="Calibri" pitchFamily="34" charset="0"/>
              </a:rPr>
              <a:t>configuration dumper function call </a:t>
            </a:r>
            <a:r>
              <a:rPr lang="en-US" sz="2400" dirty="0" smtClean="0">
                <a:solidFill>
                  <a:schemeClr val="bg1"/>
                </a:solidFill>
                <a:latin typeface="Calibri" pitchFamily="34" charset="0"/>
              </a:rPr>
              <a:t>graph:</a:t>
            </a:r>
            <a:endParaRPr lang="fr-FR" sz="2400" dirty="0" smtClean="0">
              <a:solidFill>
                <a:schemeClr val="bg1"/>
              </a:solidFill>
              <a:latin typeface="Calibri" pitchFamily="34" charset="0"/>
            </a:endParaRPr>
          </a:p>
          <a:p>
            <a:pPr>
              <a:buFont typeface="Arial" pitchFamily="34" charset="0"/>
              <a:buChar char="•"/>
            </a:pPr>
            <a:endParaRPr lang="fr-FR" sz="2400" dirty="0">
              <a:solidFill>
                <a:schemeClr val="bg1"/>
              </a:solidFill>
              <a:latin typeface="Calibri" pitchFamily="34" charset="0"/>
            </a:endParaRPr>
          </a:p>
        </p:txBody>
      </p:sp>
      <p:pic>
        <p:nvPicPr>
          <p:cNvPr id="102402" name="Picture 2" descr="http://www.securelist.com/en/images/vlill/red_october_part4_2.jpg"/>
          <p:cNvPicPr>
            <a:picLocks noChangeAspect="1" noChangeArrowheads="1"/>
          </p:cNvPicPr>
          <p:nvPr/>
        </p:nvPicPr>
        <p:blipFill>
          <a:blip r:embed="rId4"/>
          <a:srcRect/>
          <a:stretch>
            <a:fillRect/>
          </a:stretch>
        </p:blipFill>
        <p:spPr bwMode="auto">
          <a:xfrm>
            <a:off x="928662" y="3071810"/>
            <a:ext cx="6929486" cy="3476292"/>
          </a:xfrm>
          <a:prstGeom prst="rect">
            <a:avLst/>
          </a:prstGeom>
          <a:noFill/>
        </p:spPr>
      </p:pic>
    </p:spTree>
    <p:extLst>
      <p:ext uri="{BB962C8B-B14F-4D97-AF65-F5344CB8AC3E}">
        <p14:creationId xmlns:p14="http://schemas.microsoft.com/office/powerpoint/2010/main" xmlns="" val="35961006"/>
      </p:ext>
    </p:extLst>
  </p:cSld>
  <p:clrMapOvr>
    <a:masterClrMapping/>
  </p:clrMapOvr>
  <p:transition spd="slow">
    <p:push/>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redoct.jpg"/>
          <p:cNvPicPr>
            <a:picLocks noChangeAspect="1"/>
          </p:cNvPicPr>
          <p:nvPr>
            <p:custDataLst>
              <p:tags r:id="rId1"/>
            </p:custDataLst>
          </p:nvPr>
        </p:nvPicPr>
        <p:blipFill>
          <a:blip r:embed="rId5" cstate="print"/>
          <a:stretch>
            <a:fillRect/>
          </a:stretch>
        </p:blipFill>
        <p:spPr>
          <a:xfrm>
            <a:off x="0" y="0"/>
            <a:ext cx="9144000" cy="6858000"/>
          </a:xfrm>
          <a:prstGeom prst="rect">
            <a:avLst/>
          </a:prstGeom>
        </p:spPr>
      </p:pic>
      <p:grpSp>
        <p:nvGrpSpPr>
          <p:cNvPr id="2" name="Группа 9"/>
          <p:cNvGrpSpPr/>
          <p:nvPr>
            <p:custDataLst>
              <p:tags r:id="rId2"/>
            </p:custDataLst>
          </p:nvPr>
        </p:nvGrpSpPr>
        <p:grpSpPr>
          <a:xfrm>
            <a:off x="-914400" y="370582"/>
            <a:ext cx="9372600" cy="1187648"/>
            <a:chOff x="-914400" y="370582"/>
            <a:chExt cx="9372600" cy="1187648"/>
          </a:xfrm>
        </p:grpSpPr>
        <p:pic>
          <p:nvPicPr>
            <p:cNvPr id="8" name="Рисунок 7" descr="plashka2.png"/>
            <p:cNvPicPr>
              <a:picLocks noChangeAspect="1"/>
            </p:cNvPicPr>
            <p:nvPr/>
          </p:nvPicPr>
          <p:blipFill>
            <a:blip r:embed="rId6" cstate="print"/>
            <a:stretch>
              <a:fillRect/>
            </a:stretch>
          </p:blipFill>
          <p:spPr>
            <a:xfrm>
              <a:off x="-914400" y="370582"/>
              <a:ext cx="9144000" cy="1187648"/>
            </a:xfrm>
            <a:prstGeom prst="rect">
              <a:avLst/>
            </a:prstGeom>
            <a:effectLst>
              <a:outerShdw blurRad="50800" dist="38100" dir="2700000" algn="tl" rotWithShape="0">
                <a:prstClr val="black">
                  <a:alpha val="40000"/>
                </a:prstClr>
              </a:outerShdw>
            </a:effectLst>
          </p:spPr>
        </p:pic>
        <p:sp>
          <p:nvSpPr>
            <p:cNvPr id="9" name="Заголовок 6"/>
            <p:cNvSpPr txBox="1">
              <a:spLocks/>
            </p:cNvSpPr>
            <p:nvPr/>
          </p:nvSpPr>
          <p:spPr>
            <a:xfrm>
              <a:off x="457200" y="370582"/>
              <a:ext cx="8001000" cy="1066800"/>
            </a:xfrm>
            <a:prstGeom prst="rect">
              <a:avLst/>
            </a:prstGeom>
          </p:spPr>
          <p:txBody>
            <a:bodyPr vert="horz" lIns="91440" tIns="45720" rIns="91440" bIns="45720" rtlCol="0" anchor="ctr">
              <a:normAutofit fontScale="85000" lnSpcReduction="20000"/>
            </a:bodyPr>
            <a:lstStyle/>
            <a:p>
              <a:pPr lvl="0" algn="ctr">
                <a:spcBef>
                  <a:spcPct val="0"/>
                </a:spcBef>
              </a:pPr>
              <a:r>
                <a:rPr lang="en-US" sz="4400" dirty="0" smtClean="0">
                  <a:solidFill>
                    <a:schemeClr val="bg1"/>
                  </a:solidFill>
                  <a:effectLst>
                    <a:outerShdw dist="38100" dir="4200000" algn="tl" rotWithShape="0">
                      <a:prstClr val="black">
                        <a:alpha val="35000"/>
                      </a:prstClr>
                    </a:outerShdw>
                  </a:effectLst>
                  <a:latin typeface="Franklin Gothic Demi" pitchFamily="34" charset="0"/>
                  <a:ea typeface="+mj-ea"/>
                  <a:cs typeface="+mj-cs"/>
                </a:rPr>
                <a:t>Red October : Les modules pour mobiles </a:t>
              </a: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FR" dirty="0" smtClean="0">
                <a:solidFill>
                  <a:schemeClr val="bg1"/>
                </a:solidFill>
              </a:rPr>
              <a:t>Les modules pour mobiles</a:t>
            </a:r>
            <a:endParaRPr lang="en-US" dirty="0">
              <a:solidFill>
                <a:schemeClr val="bg1"/>
              </a:solidFill>
            </a:endParaRPr>
          </a:p>
        </p:txBody>
      </p:sp>
      <p:sp>
        <p:nvSpPr>
          <p:cNvPr id="3" name="Content Placeholder 2"/>
          <p:cNvSpPr>
            <a:spLocks noGrp="1"/>
          </p:cNvSpPr>
          <p:nvPr>
            <p:ph idx="1"/>
            <p:custDataLst>
              <p:tags r:id="rId2"/>
            </p:custDataLst>
          </p:nvPr>
        </p:nvSpPr>
        <p:spPr>
          <a:xfrm>
            <a:off x="457200" y="1600201"/>
            <a:ext cx="8229600" cy="4686319"/>
          </a:xfrm>
        </p:spPr>
        <p:txBody>
          <a:bodyPr>
            <a:normAutofit/>
          </a:bodyPr>
          <a:lstStyle/>
          <a:p>
            <a:pPr marL="0" indent="0">
              <a:buNone/>
            </a:pPr>
            <a:r>
              <a:rPr lang="fr-FR" sz="2000" dirty="0" smtClean="0">
                <a:solidFill>
                  <a:schemeClr val="bg1"/>
                </a:solidFill>
              </a:rPr>
              <a:t>Un des modules de Red October baptisé </a:t>
            </a:r>
            <a:r>
              <a:rPr lang="fr-FR" sz="2000" dirty="0" err="1" smtClean="0">
                <a:solidFill>
                  <a:schemeClr val="bg1"/>
                </a:solidFill>
              </a:rPr>
              <a:t>RegConn</a:t>
            </a:r>
            <a:r>
              <a:rPr lang="fr-FR" sz="2000" dirty="0" smtClean="0">
                <a:solidFill>
                  <a:schemeClr val="bg1"/>
                </a:solidFill>
              </a:rPr>
              <a:t> est responsable de la collecte d'informations système et de données sur les applications installées et utilisées sur l'ordinateur infecté. Ces informations sont obtenues après lecture de certaines clés de la base de Registres (la liste des clés est reprise dans le module lui-même). Parmi celles-ci, il faut mettre en évidence les clés suivantes </a:t>
            </a:r>
            <a:endParaRPr lang="fr-FR" sz="2000" b="1" dirty="0" smtClean="0">
              <a:solidFill>
                <a:schemeClr val="bg1"/>
              </a:solidFill>
              <a:latin typeface="Calibri" pitchFamily="34" charset="0"/>
            </a:endParaRPr>
          </a:p>
        </p:txBody>
      </p:sp>
      <p:pic>
        <p:nvPicPr>
          <p:cNvPr id="1026" name="Diagram 11"/>
          <p:cNvPicPr>
            <a:picLocks noChangeArrowheads="1"/>
          </p:cNvPicPr>
          <p:nvPr>
            <p:custDataLst>
              <p:tags r:id="rId3"/>
            </p:custDataLst>
          </p:nvPr>
        </p:nvPicPr>
        <p:blipFill>
          <a:blip r:embed="rId5"/>
          <a:srcRect t="-4494" b="-26170"/>
          <a:stretch>
            <a:fillRect/>
          </a:stretch>
        </p:blipFill>
        <p:spPr bwMode="auto">
          <a:xfrm>
            <a:off x="1571604" y="3811615"/>
            <a:ext cx="5961063" cy="3546475"/>
          </a:xfrm>
          <a:prstGeom prst="rect">
            <a:avLst/>
          </a:prstGeom>
          <a:noFill/>
          <a:ln w="9525">
            <a:noFill/>
            <a:miter lim="800000"/>
            <a:headEnd/>
            <a:tailEnd/>
          </a:ln>
        </p:spPr>
      </p:pic>
    </p:spTree>
    <p:extLst>
      <p:ext uri="{BB962C8B-B14F-4D97-AF65-F5344CB8AC3E}">
        <p14:creationId xmlns:p14="http://schemas.microsoft.com/office/powerpoint/2010/main" xmlns="" val="522345777"/>
      </p:ext>
    </p:extLst>
  </p:cSld>
  <p:clrMapOvr>
    <a:masterClrMapping/>
  </p:clrMapOvr>
  <p:transition spd="slow">
    <p:push/>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FR" dirty="0" smtClean="0">
                <a:solidFill>
                  <a:schemeClr val="bg1"/>
                </a:solidFill>
              </a:rPr>
              <a:t>Le module </a:t>
            </a:r>
            <a:r>
              <a:rPr lang="fr-FR" dirty="0" err="1" smtClean="0">
                <a:solidFill>
                  <a:schemeClr val="bg1"/>
                </a:solidFill>
              </a:rPr>
              <a:t>Iphone</a:t>
            </a:r>
            <a:endParaRPr lang="fr-FR" dirty="0">
              <a:solidFill>
                <a:schemeClr val="bg1"/>
              </a:solidFill>
            </a:endParaRPr>
          </a:p>
        </p:txBody>
      </p:sp>
      <p:sp>
        <p:nvSpPr>
          <p:cNvPr id="3" name="Content Placeholder 2"/>
          <p:cNvSpPr>
            <a:spLocks noGrp="1"/>
          </p:cNvSpPr>
          <p:nvPr>
            <p:ph idx="1"/>
            <p:custDataLst>
              <p:tags r:id="rId2"/>
            </p:custDataLst>
          </p:nvPr>
        </p:nvSpPr>
        <p:spPr>
          <a:xfrm>
            <a:off x="914400" y="1600201"/>
            <a:ext cx="7696200" cy="4525963"/>
          </a:xfrm>
        </p:spPr>
        <p:txBody>
          <a:bodyPr>
            <a:noAutofit/>
          </a:bodyPr>
          <a:lstStyle/>
          <a:p>
            <a:r>
              <a:rPr lang="fr-FR" sz="2400" dirty="0" smtClean="0">
                <a:solidFill>
                  <a:schemeClr val="bg1"/>
                </a:solidFill>
              </a:rPr>
              <a:t>Ce module est chargé de récolter les informations sur le </a:t>
            </a:r>
            <a:r>
              <a:rPr lang="fr-FR" sz="2400" dirty="0" err="1" smtClean="0">
                <a:solidFill>
                  <a:schemeClr val="bg1"/>
                </a:solidFill>
              </a:rPr>
              <a:t>smartphone</a:t>
            </a:r>
            <a:r>
              <a:rPr lang="fr-FR" sz="2400" dirty="0" smtClean="0">
                <a:solidFill>
                  <a:schemeClr val="bg1"/>
                </a:solidFill>
              </a:rPr>
              <a:t> connecté à un ordinateur infecté par le module. </a:t>
            </a:r>
          </a:p>
          <a:p>
            <a:r>
              <a:rPr lang="fr-FR" sz="2400" dirty="0" smtClean="0">
                <a:solidFill>
                  <a:schemeClr val="bg1"/>
                </a:solidFill>
              </a:rPr>
              <a:t>Il utilise pour ce faire une bibliothèque d'</a:t>
            </a:r>
            <a:r>
              <a:rPr lang="fr-FR" sz="2400" dirty="0" err="1" smtClean="0">
                <a:solidFill>
                  <a:schemeClr val="bg1"/>
                </a:solidFill>
              </a:rPr>
              <a:t>iTunes</a:t>
            </a:r>
            <a:r>
              <a:rPr lang="fr-FR" sz="2400" dirty="0" smtClean="0">
                <a:solidFill>
                  <a:schemeClr val="bg1"/>
                </a:solidFill>
              </a:rPr>
              <a:t> baptisée CoreFoundation.dll. </a:t>
            </a:r>
          </a:p>
          <a:p>
            <a:r>
              <a:rPr lang="fr-FR" sz="2400" dirty="0" smtClean="0">
                <a:solidFill>
                  <a:schemeClr val="bg1"/>
                </a:solidFill>
              </a:rPr>
              <a:t>Il prévoit le lancement de deux services différents : un d'entre eux est exécuté si l'appareil mobile n'a pas été </a:t>
            </a:r>
            <a:r>
              <a:rPr lang="fr-FR" sz="2400" dirty="0" err="1" smtClean="0">
                <a:solidFill>
                  <a:schemeClr val="bg1"/>
                </a:solidFill>
              </a:rPr>
              <a:t>jailbreaké</a:t>
            </a:r>
            <a:r>
              <a:rPr lang="fr-FR" sz="2400" dirty="0" smtClean="0">
                <a:solidFill>
                  <a:schemeClr val="bg1"/>
                </a:solidFill>
              </a:rPr>
              <a:t> tandis que l'autre est exécuté si l'appareil a été compromis.</a:t>
            </a:r>
            <a:endParaRPr lang="fr-FR" sz="2300" dirty="0">
              <a:solidFill>
                <a:schemeClr val="bg1"/>
              </a:solidFill>
            </a:endParaRPr>
          </a:p>
        </p:txBody>
      </p:sp>
    </p:spTree>
    <p:extLst>
      <p:ext uri="{BB962C8B-B14F-4D97-AF65-F5344CB8AC3E}">
        <p14:creationId xmlns:p14="http://schemas.microsoft.com/office/powerpoint/2010/main" xmlns="" val="1932175982"/>
      </p:ext>
    </p:extLst>
  </p:cSld>
  <p:clrMapOvr>
    <a:masterClrMapping/>
  </p:clrMapOvr>
  <p:transition spd="slow">
    <p:push/>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FR" dirty="0" smtClean="0">
                <a:solidFill>
                  <a:schemeClr val="bg1"/>
                </a:solidFill>
              </a:rPr>
              <a:t>Le module </a:t>
            </a:r>
            <a:r>
              <a:rPr lang="fr-FR" dirty="0" err="1" smtClean="0">
                <a:solidFill>
                  <a:schemeClr val="bg1"/>
                </a:solidFill>
              </a:rPr>
              <a:t>Iphone</a:t>
            </a:r>
            <a:endParaRPr lang="fr-FR" dirty="0">
              <a:solidFill>
                <a:schemeClr val="bg1"/>
              </a:solidFill>
            </a:endParaRPr>
          </a:p>
        </p:txBody>
      </p:sp>
      <p:sp>
        <p:nvSpPr>
          <p:cNvPr id="3" name="Content Placeholder 2"/>
          <p:cNvSpPr>
            <a:spLocks noGrp="1"/>
          </p:cNvSpPr>
          <p:nvPr>
            <p:ph idx="1"/>
            <p:custDataLst>
              <p:tags r:id="rId2"/>
            </p:custDataLst>
          </p:nvPr>
        </p:nvSpPr>
        <p:spPr>
          <a:xfrm>
            <a:off x="914400" y="1600201"/>
            <a:ext cx="7801004" cy="5257799"/>
          </a:xfrm>
        </p:spPr>
        <p:txBody>
          <a:bodyPr>
            <a:noAutofit/>
          </a:bodyPr>
          <a:lstStyle/>
          <a:p>
            <a:r>
              <a:rPr lang="fr-FR" sz="2400" dirty="0" smtClean="0">
                <a:solidFill>
                  <a:schemeClr val="bg1"/>
                </a:solidFill>
              </a:rPr>
              <a:t>Dans les deux cas, le module tente d'obtenir les informations suivantes :</a:t>
            </a:r>
          </a:p>
          <a:p>
            <a:pPr lvl="0"/>
            <a:r>
              <a:rPr lang="fr-FR" sz="2400" dirty="0" smtClean="0">
                <a:solidFill>
                  <a:schemeClr val="bg1"/>
                </a:solidFill>
              </a:rPr>
              <a:t>Les informations relatives à l'appareil, depuis l'ID unique du </a:t>
            </a:r>
            <a:r>
              <a:rPr lang="fr-FR" sz="2400" dirty="0" err="1" smtClean="0">
                <a:solidFill>
                  <a:schemeClr val="bg1"/>
                </a:solidFill>
              </a:rPr>
              <a:t>smartphone</a:t>
            </a:r>
            <a:r>
              <a:rPr lang="fr-FR" sz="2400" dirty="0" smtClean="0">
                <a:solidFill>
                  <a:schemeClr val="bg1"/>
                </a:solidFill>
              </a:rPr>
              <a:t> jusqu'à la version du </a:t>
            </a:r>
            <a:r>
              <a:rPr lang="fr-FR" sz="2400" dirty="0" err="1" smtClean="0">
                <a:solidFill>
                  <a:schemeClr val="bg1"/>
                </a:solidFill>
              </a:rPr>
              <a:t>micrologiciel</a:t>
            </a:r>
            <a:r>
              <a:rPr lang="fr-FR" sz="2400" dirty="0" smtClean="0">
                <a:solidFill>
                  <a:schemeClr val="bg1"/>
                </a:solidFill>
              </a:rPr>
              <a:t> ;</a:t>
            </a:r>
          </a:p>
          <a:p>
            <a:pPr lvl="0"/>
            <a:r>
              <a:rPr lang="fr-FR" sz="2400" dirty="0" smtClean="0">
                <a:solidFill>
                  <a:schemeClr val="bg1"/>
                </a:solidFill>
              </a:rPr>
              <a:t>Les fichiers portant les extensions suivantes : .</a:t>
            </a:r>
            <a:r>
              <a:rPr lang="fr-FR" sz="2400" dirty="0" err="1" smtClean="0">
                <a:solidFill>
                  <a:schemeClr val="bg1"/>
                </a:solidFill>
              </a:rPr>
              <a:t>jpg</a:t>
            </a:r>
            <a:r>
              <a:rPr lang="fr-FR" sz="2400" dirty="0" smtClean="0">
                <a:solidFill>
                  <a:schemeClr val="bg1"/>
                </a:solidFill>
              </a:rPr>
              <a:t>, .</a:t>
            </a:r>
            <a:r>
              <a:rPr lang="fr-FR" sz="2400" dirty="0" err="1" smtClean="0">
                <a:solidFill>
                  <a:schemeClr val="bg1"/>
                </a:solidFill>
              </a:rPr>
              <a:t>jpeg</a:t>
            </a:r>
            <a:r>
              <a:rPr lang="fr-FR" sz="2400" dirty="0" smtClean="0">
                <a:solidFill>
                  <a:schemeClr val="bg1"/>
                </a:solidFill>
              </a:rPr>
              <a:t>, .</a:t>
            </a:r>
            <a:r>
              <a:rPr lang="fr-FR" sz="2400" dirty="0" err="1" smtClean="0">
                <a:solidFill>
                  <a:schemeClr val="bg1"/>
                </a:solidFill>
              </a:rPr>
              <a:t>txt</a:t>
            </a:r>
            <a:r>
              <a:rPr lang="fr-FR" sz="2400" dirty="0" smtClean="0">
                <a:solidFill>
                  <a:schemeClr val="bg1"/>
                </a:solidFill>
              </a:rPr>
              <a:t>, .doc, .</a:t>
            </a:r>
            <a:r>
              <a:rPr lang="fr-FR" sz="2400" dirty="0" err="1" smtClean="0">
                <a:solidFill>
                  <a:schemeClr val="bg1"/>
                </a:solidFill>
              </a:rPr>
              <a:t>docx</a:t>
            </a:r>
            <a:r>
              <a:rPr lang="fr-FR" sz="2400" dirty="0" smtClean="0">
                <a:solidFill>
                  <a:schemeClr val="bg1"/>
                </a:solidFill>
              </a:rPr>
              <a:t>, .</a:t>
            </a:r>
            <a:r>
              <a:rPr lang="fr-FR" sz="2400" dirty="0" err="1" smtClean="0">
                <a:solidFill>
                  <a:schemeClr val="bg1"/>
                </a:solidFill>
              </a:rPr>
              <a:t>xls</a:t>
            </a:r>
            <a:r>
              <a:rPr lang="fr-FR" sz="2400" dirty="0" smtClean="0">
                <a:solidFill>
                  <a:schemeClr val="bg1"/>
                </a:solidFill>
              </a:rPr>
              <a:t>, .</a:t>
            </a:r>
            <a:r>
              <a:rPr lang="fr-FR" sz="2400" dirty="0" err="1" smtClean="0">
                <a:solidFill>
                  <a:schemeClr val="bg1"/>
                </a:solidFill>
              </a:rPr>
              <a:t>xlsx</a:t>
            </a:r>
            <a:r>
              <a:rPr lang="fr-FR" sz="2400" dirty="0" smtClean="0">
                <a:solidFill>
                  <a:schemeClr val="bg1"/>
                </a:solidFill>
              </a:rPr>
              <a:t>, .</a:t>
            </a:r>
            <a:r>
              <a:rPr lang="fr-FR" sz="2400" dirty="0" err="1" smtClean="0">
                <a:solidFill>
                  <a:schemeClr val="bg1"/>
                </a:solidFill>
              </a:rPr>
              <a:t>ppt</a:t>
            </a:r>
            <a:r>
              <a:rPr lang="fr-FR" sz="2400" dirty="0" smtClean="0">
                <a:solidFill>
                  <a:schemeClr val="bg1"/>
                </a:solidFill>
              </a:rPr>
              <a:t>, .</a:t>
            </a:r>
            <a:r>
              <a:rPr lang="fr-FR" sz="2400" dirty="0" err="1" smtClean="0">
                <a:solidFill>
                  <a:schemeClr val="bg1"/>
                </a:solidFill>
              </a:rPr>
              <a:t>pptx</a:t>
            </a:r>
            <a:r>
              <a:rPr lang="fr-FR" sz="2400" dirty="0" smtClean="0">
                <a:solidFill>
                  <a:schemeClr val="bg1"/>
                </a:solidFill>
              </a:rPr>
              <a:t>, .dot, .</a:t>
            </a:r>
            <a:r>
              <a:rPr lang="fr-FR" sz="2400" dirty="0" err="1" smtClean="0">
                <a:solidFill>
                  <a:schemeClr val="bg1"/>
                </a:solidFill>
              </a:rPr>
              <a:t>dotx</a:t>
            </a:r>
            <a:r>
              <a:rPr lang="fr-FR" sz="2400" dirty="0" smtClean="0">
                <a:solidFill>
                  <a:schemeClr val="bg1"/>
                </a:solidFill>
              </a:rPr>
              <a:t>, .</a:t>
            </a:r>
            <a:r>
              <a:rPr lang="fr-FR" sz="2400" dirty="0" err="1" smtClean="0">
                <a:solidFill>
                  <a:schemeClr val="bg1"/>
                </a:solidFill>
              </a:rPr>
              <a:t>odt</a:t>
            </a:r>
            <a:r>
              <a:rPr lang="fr-FR" sz="2400" dirty="0" smtClean="0">
                <a:solidFill>
                  <a:schemeClr val="bg1"/>
                </a:solidFill>
              </a:rPr>
              <a:t>, .</a:t>
            </a:r>
            <a:r>
              <a:rPr lang="fr-FR" sz="2400" dirty="0" err="1" smtClean="0">
                <a:solidFill>
                  <a:schemeClr val="bg1"/>
                </a:solidFill>
              </a:rPr>
              <a:t>djvu</a:t>
            </a:r>
            <a:r>
              <a:rPr lang="fr-FR" sz="2400" dirty="0" smtClean="0">
                <a:solidFill>
                  <a:schemeClr val="bg1"/>
                </a:solidFill>
              </a:rPr>
              <a:t>, .</a:t>
            </a:r>
            <a:r>
              <a:rPr lang="fr-FR" sz="2400" dirty="0" err="1" smtClean="0">
                <a:solidFill>
                  <a:schemeClr val="bg1"/>
                </a:solidFill>
              </a:rPr>
              <a:t>odts</a:t>
            </a:r>
            <a:r>
              <a:rPr lang="fr-FR" sz="2400" dirty="0" smtClean="0">
                <a:solidFill>
                  <a:schemeClr val="bg1"/>
                </a:solidFill>
              </a:rPr>
              <a:t>, .reg, .</a:t>
            </a:r>
            <a:r>
              <a:rPr lang="fr-FR" sz="2400" dirty="0" err="1" smtClean="0">
                <a:solidFill>
                  <a:schemeClr val="bg1"/>
                </a:solidFill>
              </a:rPr>
              <a:t>rtf</a:t>
            </a:r>
            <a:r>
              <a:rPr lang="fr-FR" sz="2400" dirty="0" smtClean="0">
                <a:solidFill>
                  <a:schemeClr val="bg1"/>
                </a:solidFill>
              </a:rPr>
              <a:t>, .zip, .</a:t>
            </a:r>
            <a:r>
              <a:rPr lang="fr-FR" sz="2400" dirty="0" err="1" smtClean="0">
                <a:solidFill>
                  <a:schemeClr val="bg1"/>
                </a:solidFill>
              </a:rPr>
              <a:t>rar</a:t>
            </a:r>
            <a:r>
              <a:rPr lang="fr-FR" sz="2400" dirty="0" smtClean="0">
                <a:solidFill>
                  <a:schemeClr val="bg1"/>
                </a:solidFill>
              </a:rPr>
              <a:t>, .</a:t>
            </a:r>
            <a:r>
              <a:rPr lang="fr-FR" sz="2400" dirty="0" err="1" smtClean="0">
                <a:solidFill>
                  <a:schemeClr val="bg1"/>
                </a:solidFill>
              </a:rPr>
              <a:t>pdf</a:t>
            </a:r>
            <a:r>
              <a:rPr lang="fr-FR" sz="2400" dirty="0" smtClean="0">
                <a:solidFill>
                  <a:schemeClr val="bg1"/>
                </a:solidFill>
              </a:rPr>
              <a:t>, .7z, .</a:t>
            </a:r>
            <a:r>
              <a:rPr lang="fr-FR" sz="2400" dirty="0" err="1" smtClean="0">
                <a:solidFill>
                  <a:schemeClr val="bg1"/>
                </a:solidFill>
              </a:rPr>
              <a:t>wab</a:t>
            </a:r>
            <a:r>
              <a:rPr lang="fr-FR" sz="2400" dirty="0" smtClean="0">
                <a:solidFill>
                  <a:schemeClr val="bg1"/>
                </a:solidFill>
              </a:rPr>
              <a:t>, .</a:t>
            </a:r>
            <a:r>
              <a:rPr lang="fr-FR" sz="2400" dirty="0" err="1" smtClean="0">
                <a:solidFill>
                  <a:schemeClr val="bg1"/>
                </a:solidFill>
              </a:rPr>
              <a:t>pab</a:t>
            </a:r>
            <a:r>
              <a:rPr lang="fr-FR" sz="2400" dirty="0" smtClean="0">
                <a:solidFill>
                  <a:schemeClr val="bg1"/>
                </a:solidFill>
              </a:rPr>
              <a:t>, .</a:t>
            </a:r>
            <a:r>
              <a:rPr lang="fr-FR" sz="2400" dirty="0" err="1" smtClean="0">
                <a:solidFill>
                  <a:schemeClr val="bg1"/>
                </a:solidFill>
              </a:rPr>
              <a:t>vcf</a:t>
            </a:r>
            <a:r>
              <a:rPr lang="fr-FR" sz="2400" dirty="0" smtClean="0">
                <a:solidFill>
                  <a:schemeClr val="bg1"/>
                </a:solidFill>
              </a:rPr>
              <a:t>, .ost, .</a:t>
            </a:r>
            <a:r>
              <a:rPr lang="fr-FR" sz="2400" dirty="0" err="1" smtClean="0">
                <a:solidFill>
                  <a:schemeClr val="bg1"/>
                </a:solidFill>
              </a:rPr>
              <a:t>wav</a:t>
            </a:r>
            <a:r>
              <a:rPr lang="fr-FR" sz="2400" dirty="0" smtClean="0">
                <a:solidFill>
                  <a:schemeClr val="bg1"/>
                </a:solidFill>
              </a:rPr>
              <a:t>, .mp4, .m4a, .</a:t>
            </a:r>
            <a:r>
              <a:rPr lang="fr-FR" sz="2400" dirty="0" err="1" smtClean="0">
                <a:solidFill>
                  <a:schemeClr val="bg1"/>
                </a:solidFill>
              </a:rPr>
              <a:t>amr</a:t>
            </a:r>
            <a:r>
              <a:rPr lang="fr-FR" sz="2400" dirty="0" smtClean="0">
                <a:solidFill>
                  <a:schemeClr val="bg1"/>
                </a:solidFill>
              </a:rPr>
              <a:t>, .log, .</a:t>
            </a:r>
            <a:r>
              <a:rPr lang="fr-FR" sz="2400" dirty="0" err="1" smtClean="0">
                <a:solidFill>
                  <a:schemeClr val="bg1"/>
                </a:solidFill>
              </a:rPr>
              <a:t>cer</a:t>
            </a:r>
            <a:r>
              <a:rPr lang="fr-FR" sz="2400" dirty="0" smtClean="0">
                <a:solidFill>
                  <a:schemeClr val="bg1"/>
                </a:solidFill>
              </a:rPr>
              <a:t>, .</a:t>
            </a:r>
            <a:r>
              <a:rPr lang="fr-FR" sz="2400" dirty="0" err="1" smtClean="0">
                <a:solidFill>
                  <a:schemeClr val="bg1"/>
                </a:solidFill>
              </a:rPr>
              <a:t>em</a:t>
            </a:r>
            <a:r>
              <a:rPr lang="fr-FR" sz="2400" dirty="0" smtClean="0">
                <a:solidFill>
                  <a:schemeClr val="bg1"/>
                </a:solidFill>
              </a:rPr>
              <a:t>, .</a:t>
            </a:r>
            <a:r>
              <a:rPr lang="fr-FR" sz="2400" dirty="0" err="1" smtClean="0">
                <a:solidFill>
                  <a:schemeClr val="bg1"/>
                </a:solidFill>
              </a:rPr>
              <a:t>msg</a:t>
            </a:r>
            <a:r>
              <a:rPr lang="fr-FR" sz="2400" dirty="0" smtClean="0">
                <a:solidFill>
                  <a:schemeClr val="bg1"/>
                </a:solidFill>
              </a:rPr>
              <a:t>, .arc, .</a:t>
            </a:r>
            <a:r>
              <a:rPr lang="fr-FR" sz="2400" dirty="0" err="1" smtClean="0">
                <a:solidFill>
                  <a:schemeClr val="bg1"/>
                </a:solidFill>
              </a:rPr>
              <a:t>key</a:t>
            </a:r>
            <a:r>
              <a:rPr lang="fr-FR" sz="2400" dirty="0" smtClean="0">
                <a:solidFill>
                  <a:schemeClr val="bg1"/>
                </a:solidFill>
              </a:rPr>
              <a:t>, .</a:t>
            </a:r>
            <a:r>
              <a:rPr lang="fr-FR" sz="2400" dirty="0" err="1" smtClean="0">
                <a:solidFill>
                  <a:schemeClr val="bg1"/>
                </a:solidFill>
              </a:rPr>
              <a:t>pgp</a:t>
            </a:r>
            <a:r>
              <a:rPr lang="fr-FR" sz="2400" dirty="0" smtClean="0">
                <a:solidFill>
                  <a:schemeClr val="bg1"/>
                </a:solidFill>
              </a:rPr>
              <a:t>, .</a:t>
            </a:r>
            <a:r>
              <a:rPr lang="fr-FR" sz="2400" dirty="0" err="1" smtClean="0">
                <a:solidFill>
                  <a:schemeClr val="bg1"/>
                </a:solidFill>
              </a:rPr>
              <a:t>gpg</a:t>
            </a:r>
            <a:r>
              <a:rPr lang="fr-FR" sz="2400" dirty="0" smtClean="0">
                <a:solidFill>
                  <a:schemeClr val="bg1"/>
                </a:solidFill>
              </a:rPr>
              <a:t> ;</a:t>
            </a:r>
          </a:p>
          <a:p>
            <a:pPr lvl="0"/>
            <a:r>
              <a:rPr lang="fr-FR" sz="2400" dirty="0" smtClean="0">
                <a:solidFill>
                  <a:schemeClr val="bg1"/>
                </a:solidFill>
              </a:rPr>
              <a:t>Le contenu des fichiers renfermant les informations relatives aux SMS, aux contacts, aux journaux des appels, aux notes, au calendrier, à la messagerie vocales, à l'historique de Safari et au courrier.</a:t>
            </a:r>
            <a:endParaRPr lang="fr-FR" sz="2400" dirty="0">
              <a:solidFill>
                <a:schemeClr val="bg1"/>
              </a:solidFill>
            </a:endParaRPr>
          </a:p>
        </p:txBody>
      </p:sp>
    </p:spTree>
    <p:extLst>
      <p:ext uri="{BB962C8B-B14F-4D97-AF65-F5344CB8AC3E}">
        <p14:creationId xmlns:p14="http://schemas.microsoft.com/office/powerpoint/2010/main" xmlns="" val="1932175982"/>
      </p:ext>
    </p:extLst>
  </p:cSld>
  <p:clrMapOvr>
    <a:masterClrMapping/>
  </p:clrMapOvr>
  <p:transition spd="slow">
    <p:push/>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FR" dirty="0" smtClean="0">
                <a:solidFill>
                  <a:schemeClr val="bg1"/>
                </a:solidFill>
              </a:rPr>
              <a:t>Le module Nokia</a:t>
            </a:r>
            <a:endParaRPr lang="fr-FR" dirty="0">
              <a:solidFill>
                <a:schemeClr val="bg1"/>
              </a:solidFill>
            </a:endParaRPr>
          </a:p>
        </p:txBody>
      </p:sp>
      <p:sp>
        <p:nvSpPr>
          <p:cNvPr id="3" name="Content Placeholder 2"/>
          <p:cNvSpPr>
            <a:spLocks noGrp="1"/>
          </p:cNvSpPr>
          <p:nvPr>
            <p:ph idx="1"/>
            <p:custDataLst>
              <p:tags r:id="rId2"/>
            </p:custDataLst>
          </p:nvPr>
        </p:nvSpPr>
        <p:spPr>
          <a:xfrm>
            <a:off x="914400" y="1600201"/>
            <a:ext cx="7696200" cy="4525963"/>
          </a:xfrm>
        </p:spPr>
        <p:txBody>
          <a:bodyPr>
            <a:noAutofit/>
          </a:bodyPr>
          <a:lstStyle/>
          <a:p>
            <a:r>
              <a:rPr lang="fr-FR" sz="2400" dirty="0" smtClean="0">
                <a:solidFill>
                  <a:schemeClr val="bg1"/>
                </a:solidFill>
              </a:rPr>
              <a:t>Le module pour Nokia recueille également les informations relatives à l'appareil, aux SMS/MMS, au calendrier, aux contacts, aux applications installées. </a:t>
            </a:r>
          </a:p>
          <a:p>
            <a:r>
              <a:rPr lang="fr-FR" sz="2400" dirty="0" smtClean="0">
                <a:solidFill>
                  <a:schemeClr val="bg1"/>
                </a:solidFill>
              </a:rPr>
              <a:t>Il tente également de trouver et d'obtenir les fichiers portant les extensions suivantes : .</a:t>
            </a:r>
            <a:r>
              <a:rPr lang="fr-FR" sz="2400" dirty="0" err="1" smtClean="0">
                <a:solidFill>
                  <a:schemeClr val="bg1"/>
                </a:solidFill>
              </a:rPr>
              <a:t>txt</a:t>
            </a:r>
            <a:r>
              <a:rPr lang="fr-FR" sz="2400" dirty="0" smtClean="0">
                <a:solidFill>
                  <a:schemeClr val="bg1"/>
                </a:solidFill>
              </a:rPr>
              <a:t>, .</a:t>
            </a:r>
            <a:r>
              <a:rPr lang="fr-FR" sz="2400" dirty="0" err="1" smtClean="0">
                <a:solidFill>
                  <a:schemeClr val="bg1"/>
                </a:solidFill>
              </a:rPr>
              <a:t>cdb</a:t>
            </a:r>
            <a:r>
              <a:rPr lang="fr-FR" sz="2400" dirty="0" smtClean="0">
                <a:solidFill>
                  <a:schemeClr val="bg1"/>
                </a:solidFill>
              </a:rPr>
              <a:t>, .doc, .</a:t>
            </a:r>
            <a:r>
              <a:rPr lang="fr-FR" sz="2400" dirty="0" err="1" smtClean="0">
                <a:solidFill>
                  <a:schemeClr val="bg1"/>
                </a:solidFill>
              </a:rPr>
              <a:t>docx</a:t>
            </a:r>
            <a:r>
              <a:rPr lang="fr-FR" sz="2400" dirty="0" smtClean="0">
                <a:solidFill>
                  <a:schemeClr val="bg1"/>
                </a:solidFill>
              </a:rPr>
              <a:t>, .</a:t>
            </a:r>
            <a:r>
              <a:rPr lang="fr-FR" sz="2400" dirty="0" err="1" smtClean="0">
                <a:solidFill>
                  <a:schemeClr val="bg1"/>
                </a:solidFill>
              </a:rPr>
              <a:t>xls</a:t>
            </a:r>
            <a:r>
              <a:rPr lang="fr-FR" sz="2400" dirty="0" smtClean="0">
                <a:solidFill>
                  <a:schemeClr val="bg1"/>
                </a:solidFill>
              </a:rPr>
              <a:t>, .</a:t>
            </a:r>
            <a:r>
              <a:rPr lang="fr-FR" sz="2400" dirty="0" err="1" smtClean="0">
                <a:solidFill>
                  <a:schemeClr val="bg1"/>
                </a:solidFill>
              </a:rPr>
              <a:t>xlsx</a:t>
            </a:r>
            <a:r>
              <a:rPr lang="fr-FR" sz="2400" dirty="0" smtClean="0">
                <a:solidFill>
                  <a:schemeClr val="bg1"/>
                </a:solidFill>
              </a:rPr>
              <a:t>, .</a:t>
            </a:r>
            <a:r>
              <a:rPr lang="fr-FR" sz="2400" dirty="0" err="1" smtClean="0">
                <a:solidFill>
                  <a:schemeClr val="bg1"/>
                </a:solidFill>
              </a:rPr>
              <a:t>ppt</a:t>
            </a:r>
            <a:r>
              <a:rPr lang="fr-FR" sz="2400" dirty="0" smtClean="0">
                <a:solidFill>
                  <a:schemeClr val="bg1"/>
                </a:solidFill>
              </a:rPr>
              <a:t>, .</a:t>
            </a:r>
            <a:r>
              <a:rPr lang="fr-FR" sz="2400" dirty="0" err="1" smtClean="0">
                <a:solidFill>
                  <a:schemeClr val="bg1"/>
                </a:solidFill>
              </a:rPr>
              <a:t>pptx</a:t>
            </a:r>
            <a:r>
              <a:rPr lang="fr-FR" sz="2400" dirty="0" smtClean="0">
                <a:solidFill>
                  <a:schemeClr val="bg1"/>
                </a:solidFill>
              </a:rPr>
              <a:t>, .dot, .</a:t>
            </a:r>
            <a:r>
              <a:rPr lang="fr-FR" sz="2400" dirty="0" err="1" smtClean="0">
                <a:solidFill>
                  <a:schemeClr val="bg1"/>
                </a:solidFill>
              </a:rPr>
              <a:t>dotx</a:t>
            </a:r>
            <a:r>
              <a:rPr lang="fr-FR" sz="2400" dirty="0" smtClean="0">
                <a:solidFill>
                  <a:schemeClr val="bg1"/>
                </a:solidFill>
              </a:rPr>
              <a:t>, .</a:t>
            </a:r>
            <a:r>
              <a:rPr lang="fr-FR" sz="2400" dirty="0" err="1" smtClean="0">
                <a:solidFill>
                  <a:schemeClr val="bg1"/>
                </a:solidFill>
              </a:rPr>
              <a:t>odt</a:t>
            </a:r>
            <a:r>
              <a:rPr lang="fr-FR" sz="2400" dirty="0" smtClean="0">
                <a:solidFill>
                  <a:schemeClr val="bg1"/>
                </a:solidFill>
              </a:rPr>
              <a:t>, .</a:t>
            </a:r>
            <a:r>
              <a:rPr lang="fr-FR" sz="2400" dirty="0" err="1" smtClean="0">
                <a:solidFill>
                  <a:schemeClr val="bg1"/>
                </a:solidFill>
              </a:rPr>
              <a:t>djvu</a:t>
            </a:r>
            <a:r>
              <a:rPr lang="fr-FR" sz="2400" dirty="0" smtClean="0">
                <a:solidFill>
                  <a:schemeClr val="bg1"/>
                </a:solidFill>
              </a:rPr>
              <a:t>, .</a:t>
            </a:r>
            <a:r>
              <a:rPr lang="fr-FR" sz="2400" dirty="0" err="1" smtClean="0">
                <a:solidFill>
                  <a:schemeClr val="bg1"/>
                </a:solidFill>
              </a:rPr>
              <a:t>odts</a:t>
            </a:r>
            <a:r>
              <a:rPr lang="fr-FR" sz="2400" dirty="0" smtClean="0">
                <a:solidFill>
                  <a:schemeClr val="bg1"/>
                </a:solidFill>
              </a:rPr>
              <a:t>, .reg, .</a:t>
            </a:r>
            <a:r>
              <a:rPr lang="fr-FR" sz="2400" dirty="0" err="1" smtClean="0">
                <a:solidFill>
                  <a:schemeClr val="bg1"/>
                </a:solidFill>
              </a:rPr>
              <a:t>rtf</a:t>
            </a:r>
            <a:r>
              <a:rPr lang="fr-FR" sz="2400" dirty="0" smtClean="0">
                <a:solidFill>
                  <a:schemeClr val="bg1"/>
                </a:solidFill>
              </a:rPr>
              <a:t>, .zip, .</a:t>
            </a:r>
            <a:r>
              <a:rPr lang="fr-FR" sz="2400" dirty="0" err="1" smtClean="0">
                <a:solidFill>
                  <a:schemeClr val="bg1"/>
                </a:solidFill>
              </a:rPr>
              <a:t>rar</a:t>
            </a:r>
            <a:r>
              <a:rPr lang="fr-FR" sz="2400" dirty="0" smtClean="0">
                <a:solidFill>
                  <a:schemeClr val="bg1"/>
                </a:solidFill>
              </a:rPr>
              <a:t>, .</a:t>
            </a:r>
            <a:r>
              <a:rPr lang="fr-FR" sz="2400" dirty="0" err="1" smtClean="0">
                <a:solidFill>
                  <a:schemeClr val="bg1"/>
                </a:solidFill>
              </a:rPr>
              <a:t>pdf</a:t>
            </a:r>
            <a:r>
              <a:rPr lang="fr-FR" sz="2400" dirty="0" smtClean="0">
                <a:solidFill>
                  <a:schemeClr val="bg1"/>
                </a:solidFill>
              </a:rPr>
              <a:t>, .7z, .</a:t>
            </a:r>
            <a:r>
              <a:rPr lang="fr-FR" sz="2400" dirty="0" err="1" smtClean="0">
                <a:solidFill>
                  <a:schemeClr val="bg1"/>
                </a:solidFill>
              </a:rPr>
              <a:t>wab</a:t>
            </a:r>
            <a:r>
              <a:rPr lang="fr-FR" sz="2400" dirty="0" smtClean="0">
                <a:solidFill>
                  <a:schemeClr val="bg1"/>
                </a:solidFill>
              </a:rPr>
              <a:t>, .</a:t>
            </a:r>
            <a:r>
              <a:rPr lang="fr-FR" sz="2400" dirty="0" err="1" smtClean="0">
                <a:solidFill>
                  <a:schemeClr val="bg1"/>
                </a:solidFill>
              </a:rPr>
              <a:t>pab</a:t>
            </a:r>
            <a:r>
              <a:rPr lang="fr-FR" sz="2400" dirty="0" smtClean="0">
                <a:solidFill>
                  <a:schemeClr val="bg1"/>
                </a:solidFill>
              </a:rPr>
              <a:t>, .</a:t>
            </a:r>
            <a:r>
              <a:rPr lang="fr-FR" sz="2400" dirty="0" err="1" smtClean="0">
                <a:solidFill>
                  <a:schemeClr val="bg1"/>
                </a:solidFill>
              </a:rPr>
              <a:t>vcf</a:t>
            </a:r>
            <a:r>
              <a:rPr lang="fr-FR" sz="2400" dirty="0" smtClean="0">
                <a:solidFill>
                  <a:schemeClr val="bg1"/>
                </a:solidFill>
              </a:rPr>
              <a:t>, .ost, .</a:t>
            </a:r>
            <a:r>
              <a:rPr lang="fr-FR" sz="2400" dirty="0" err="1" smtClean="0">
                <a:solidFill>
                  <a:schemeClr val="bg1"/>
                </a:solidFill>
              </a:rPr>
              <a:t>jpg</a:t>
            </a:r>
            <a:r>
              <a:rPr lang="fr-FR" sz="2400" dirty="0" smtClean="0">
                <a:solidFill>
                  <a:schemeClr val="bg1"/>
                </a:solidFill>
              </a:rPr>
              <a:t>, .waw, .mp4, .m4a, .</a:t>
            </a:r>
            <a:r>
              <a:rPr lang="fr-FR" sz="2400" dirty="0" err="1" smtClean="0">
                <a:solidFill>
                  <a:schemeClr val="bg1"/>
                </a:solidFill>
              </a:rPr>
              <a:t>amr</a:t>
            </a:r>
            <a:r>
              <a:rPr lang="fr-FR" sz="2400" dirty="0" smtClean="0">
                <a:solidFill>
                  <a:schemeClr val="bg1"/>
                </a:solidFill>
              </a:rPr>
              <a:t>, .</a:t>
            </a:r>
            <a:r>
              <a:rPr lang="fr-FR" sz="2400" dirty="0" err="1" smtClean="0">
                <a:solidFill>
                  <a:schemeClr val="bg1"/>
                </a:solidFill>
              </a:rPr>
              <a:t>exe</a:t>
            </a:r>
            <a:r>
              <a:rPr lang="fr-FR" sz="2400" dirty="0" smtClean="0">
                <a:solidFill>
                  <a:schemeClr val="bg1"/>
                </a:solidFill>
              </a:rPr>
              <a:t>, .log, .</a:t>
            </a:r>
            <a:r>
              <a:rPr lang="fr-FR" sz="2400" dirty="0" err="1" smtClean="0">
                <a:solidFill>
                  <a:schemeClr val="bg1"/>
                </a:solidFill>
              </a:rPr>
              <a:t>cer</a:t>
            </a:r>
            <a:r>
              <a:rPr lang="fr-FR" sz="2400" dirty="0" smtClean="0">
                <a:solidFill>
                  <a:schemeClr val="bg1"/>
                </a:solidFill>
              </a:rPr>
              <a:t>, .</a:t>
            </a:r>
            <a:r>
              <a:rPr lang="fr-FR" sz="2400" dirty="0" err="1" smtClean="0">
                <a:solidFill>
                  <a:schemeClr val="bg1"/>
                </a:solidFill>
              </a:rPr>
              <a:t>eml</a:t>
            </a:r>
            <a:r>
              <a:rPr lang="fr-FR" sz="2400" dirty="0" smtClean="0">
                <a:solidFill>
                  <a:schemeClr val="bg1"/>
                </a:solidFill>
              </a:rPr>
              <a:t>, .</a:t>
            </a:r>
            <a:r>
              <a:rPr lang="fr-FR" sz="2400" dirty="0" err="1" smtClean="0">
                <a:solidFill>
                  <a:schemeClr val="bg1"/>
                </a:solidFill>
              </a:rPr>
              <a:t>msg</a:t>
            </a:r>
            <a:r>
              <a:rPr lang="fr-FR" sz="2400" dirty="0" smtClean="0">
                <a:solidFill>
                  <a:schemeClr val="bg1"/>
                </a:solidFill>
              </a:rPr>
              <a:t>, .arc, .</a:t>
            </a:r>
            <a:r>
              <a:rPr lang="fr-FR" sz="2400" dirty="0" err="1" smtClean="0">
                <a:solidFill>
                  <a:schemeClr val="bg1"/>
                </a:solidFill>
              </a:rPr>
              <a:t>key</a:t>
            </a:r>
            <a:r>
              <a:rPr lang="fr-FR" sz="2400" dirty="0" smtClean="0">
                <a:solidFill>
                  <a:schemeClr val="bg1"/>
                </a:solidFill>
              </a:rPr>
              <a:t>, .</a:t>
            </a:r>
            <a:r>
              <a:rPr lang="fr-FR" sz="2400" dirty="0" err="1" smtClean="0">
                <a:solidFill>
                  <a:schemeClr val="bg1"/>
                </a:solidFill>
              </a:rPr>
              <a:t>pgp</a:t>
            </a:r>
            <a:r>
              <a:rPr lang="fr-FR" sz="2400" dirty="0" smtClean="0">
                <a:solidFill>
                  <a:schemeClr val="bg1"/>
                </a:solidFill>
              </a:rPr>
              <a:t>, .</a:t>
            </a:r>
            <a:r>
              <a:rPr lang="fr-FR" sz="2400" dirty="0" err="1" smtClean="0">
                <a:solidFill>
                  <a:schemeClr val="bg1"/>
                </a:solidFill>
              </a:rPr>
              <a:t>gpg</a:t>
            </a:r>
            <a:r>
              <a:rPr lang="fr-FR" sz="2400" dirty="0" smtClean="0">
                <a:solidFill>
                  <a:schemeClr val="bg1"/>
                </a:solidFill>
              </a:rPr>
              <a:t>. </a:t>
            </a:r>
          </a:p>
          <a:p>
            <a:r>
              <a:rPr lang="fr-FR" sz="2400" dirty="0" smtClean="0">
                <a:solidFill>
                  <a:schemeClr val="bg1"/>
                </a:solidFill>
              </a:rPr>
              <a:t>Pour fonctionner avec l'appareil mobile connecté à l'ordinateur infecté, le module utilise la bibliothèque ConnAPI.dll de l'application PC </a:t>
            </a:r>
            <a:r>
              <a:rPr lang="fr-FR" sz="2400" dirty="0" err="1" smtClean="0">
                <a:solidFill>
                  <a:schemeClr val="bg1"/>
                </a:solidFill>
              </a:rPr>
              <a:t>Connectivity</a:t>
            </a:r>
            <a:r>
              <a:rPr lang="fr-FR" sz="2400" dirty="0" smtClean="0">
                <a:solidFill>
                  <a:schemeClr val="bg1"/>
                </a:solidFill>
              </a:rPr>
              <a:t> Solution.</a:t>
            </a:r>
            <a:endParaRPr lang="fr-FR" sz="2400" dirty="0">
              <a:solidFill>
                <a:schemeClr val="bg1"/>
              </a:solidFill>
            </a:endParaRPr>
          </a:p>
        </p:txBody>
      </p:sp>
    </p:spTree>
    <p:extLst>
      <p:ext uri="{BB962C8B-B14F-4D97-AF65-F5344CB8AC3E}">
        <p14:creationId xmlns:p14="http://schemas.microsoft.com/office/powerpoint/2010/main" xmlns="" val="1932175982"/>
      </p:ext>
    </p:extLst>
  </p:cSld>
  <p:clrMapOvr>
    <a:masterClrMapping/>
  </p:clrMapOvr>
  <p:transition spd="slow">
    <p:push/>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FR" dirty="0" smtClean="0">
                <a:solidFill>
                  <a:schemeClr val="bg1"/>
                </a:solidFill>
              </a:rPr>
              <a:t>Le module Windows Mobile</a:t>
            </a:r>
            <a:endParaRPr lang="fr-FR" dirty="0">
              <a:solidFill>
                <a:schemeClr val="bg1"/>
              </a:solidFill>
            </a:endParaRPr>
          </a:p>
        </p:txBody>
      </p:sp>
      <p:sp>
        <p:nvSpPr>
          <p:cNvPr id="3" name="Content Placeholder 2"/>
          <p:cNvSpPr>
            <a:spLocks noGrp="1"/>
          </p:cNvSpPr>
          <p:nvPr>
            <p:ph idx="1"/>
            <p:custDataLst>
              <p:tags r:id="rId2"/>
            </p:custDataLst>
          </p:nvPr>
        </p:nvSpPr>
        <p:spPr>
          <a:xfrm>
            <a:off x="914400" y="1600201"/>
            <a:ext cx="7696200" cy="4525963"/>
          </a:xfrm>
        </p:spPr>
        <p:txBody>
          <a:bodyPr>
            <a:noAutofit/>
          </a:bodyPr>
          <a:lstStyle/>
          <a:p>
            <a:r>
              <a:rPr lang="fr-FR" sz="2400" dirty="0" smtClean="0">
                <a:solidFill>
                  <a:schemeClr val="bg1"/>
                </a:solidFill>
              </a:rPr>
              <a:t>Ces modules sont organisés en deux groupes : </a:t>
            </a:r>
          </a:p>
          <a:p>
            <a:pPr lvl="1"/>
            <a:r>
              <a:rPr lang="fr-FR" sz="2000" dirty="0" smtClean="0">
                <a:solidFill>
                  <a:schemeClr val="bg1"/>
                </a:solidFill>
              </a:rPr>
              <a:t>Les modules qui fonctionnent sur l'ordinateur Windows infecté (ils interviennent dans l'infection/la mise à jour de l'appareil mobile Windows Mobile connecté à l'ordinateur) ; </a:t>
            </a:r>
          </a:p>
          <a:p>
            <a:pPr lvl="1"/>
            <a:r>
              <a:rPr lang="fr-FR" sz="2000" dirty="0" smtClean="0">
                <a:solidFill>
                  <a:schemeClr val="bg1"/>
                </a:solidFill>
              </a:rPr>
              <a:t>Les modules qui installent le composant Windows sur le </a:t>
            </a:r>
            <a:r>
              <a:rPr lang="fr-FR" sz="2000" dirty="0" err="1" smtClean="0">
                <a:solidFill>
                  <a:schemeClr val="bg1"/>
                </a:solidFill>
              </a:rPr>
              <a:t>smartphone</a:t>
            </a:r>
            <a:r>
              <a:rPr lang="fr-FR" sz="2000" dirty="0" smtClean="0">
                <a:solidFill>
                  <a:schemeClr val="bg1"/>
                </a:solidFill>
              </a:rPr>
              <a:t> Windows Mobile connecté.</a:t>
            </a:r>
          </a:p>
          <a:p>
            <a:r>
              <a:rPr lang="fr-FR" sz="2400" dirty="0" smtClean="0">
                <a:solidFill>
                  <a:schemeClr val="bg1"/>
                </a:solidFill>
              </a:rPr>
              <a:t>Le premier groupe ne vise pas à collecter les informations présentes sur l'appareil Windows Mobile connecté. Sa tâche principale consiste à installer une porte dérobée sur le </a:t>
            </a:r>
            <a:r>
              <a:rPr lang="fr-FR" sz="2400" dirty="0" err="1" smtClean="0">
                <a:solidFill>
                  <a:schemeClr val="bg1"/>
                </a:solidFill>
              </a:rPr>
              <a:t>smartphone</a:t>
            </a:r>
            <a:r>
              <a:rPr lang="fr-FR" sz="2400" dirty="0" smtClean="0">
                <a:solidFill>
                  <a:schemeClr val="bg1"/>
                </a:solidFill>
              </a:rPr>
              <a:t> </a:t>
            </a:r>
          </a:p>
          <a:p>
            <a:r>
              <a:rPr lang="fr-FR" sz="2400" dirty="0" smtClean="0">
                <a:solidFill>
                  <a:schemeClr val="bg1"/>
                </a:solidFill>
              </a:rPr>
              <a:t>La porte dérobée installée sur le </a:t>
            </a:r>
            <a:r>
              <a:rPr lang="fr-FR" sz="2400" dirty="0" err="1" smtClean="0">
                <a:solidFill>
                  <a:schemeClr val="bg1"/>
                </a:solidFill>
              </a:rPr>
              <a:t>smartphone</a:t>
            </a:r>
            <a:r>
              <a:rPr lang="fr-FR" sz="2400" dirty="0" smtClean="0">
                <a:solidFill>
                  <a:schemeClr val="bg1"/>
                </a:solidFill>
              </a:rPr>
              <a:t> par le module du premier groupe possède le nom interne de </a:t>
            </a:r>
            <a:r>
              <a:rPr lang="fr-FR" sz="2400" dirty="0" smtClean="0">
                <a:solidFill>
                  <a:schemeClr val="bg1"/>
                </a:solidFill>
              </a:rPr>
              <a:t>« </a:t>
            </a:r>
            <a:r>
              <a:rPr lang="fr-FR" sz="2400" dirty="0" err="1" smtClean="0">
                <a:solidFill>
                  <a:schemeClr val="bg1"/>
                </a:solidFill>
              </a:rPr>
              <a:t>zakladka</a:t>
            </a:r>
            <a:r>
              <a:rPr lang="fr-FR" sz="2400" dirty="0" smtClean="0">
                <a:solidFill>
                  <a:schemeClr val="bg1"/>
                </a:solidFill>
              </a:rPr>
              <a:t> ».</a:t>
            </a:r>
            <a:endParaRPr lang="fr-FR" sz="2400" dirty="0" smtClean="0">
              <a:solidFill>
                <a:schemeClr val="bg1"/>
              </a:solidFill>
            </a:endParaRPr>
          </a:p>
        </p:txBody>
      </p:sp>
    </p:spTree>
    <p:extLst>
      <p:ext uri="{BB962C8B-B14F-4D97-AF65-F5344CB8AC3E}">
        <p14:creationId xmlns:p14="http://schemas.microsoft.com/office/powerpoint/2010/main" xmlns="" val="1932175982"/>
      </p:ext>
    </p:extLst>
  </p:cSld>
  <p:clrMapOvr>
    <a:masterClrMapping/>
  </p:clrMapOvr>
  <p:transition spd="slow">
    <p:push/>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FR" dirty="0" smtClean="0">
                <a:solidFill>
                  <a:schemeClr val="bg1"/>
                </a:solidFill>
              </a:rPr>
              <a:t>Le module Windows Mobile</a:t>
            </a:r>
            <a:endParaRPr lang="fr-FR" dirty="0">
              <a:solidFill>
                <a:schemeClr val="bg1"/>
              </a:solidFill>
            </a:endParaRPr>
          </a:p>
        </p:txBody>
      </p:sp>
      <p:sp>
        <p:nvSpPr>
          <p:cNvPr id="3" name="Content Placeholder 2"/>
          <p:cNvSpPr>
            <a:spLocks noGrp="1"/>
          </p:cNvSpPr>
          <p:nvPr>
            <p:ph idx="1"/>
            <p:custDataLst>
              <p:tags r:id="rId2"/>
            </p:custDataLst>
          </p:nvPr>
        </p:nvSpPr>
        <p:spPr>
          <a:xfrm>
            <a:off x="914400" y="1500174"/>
            <a:ext cx="7696200" cy="5357850"/>
          </a:xfrm>
        </p:spPr>
        <p:txBody>
          <a:bodyPr>
            <a:noAutofit/>
          </a:bodyPr>
          <a:lstStyle/>
          <a:p>
            <a:r>
              <a:rPr lang="fr-FR" sz="2400" dirty="0" smtClean="0">
                <a:solidFill>
                  <a:schemeClr val="bg1"/>
                </a:solidFill>
              </a:rPr>
              <a:t>le composant Windows installe également sur l'appareil d'autres fichiers exécutables qui permettent de modifier la configuration de l'appareil, de lancer la porte dérobée, de la mettre à jour ou de la supprimer et de copier sur le </a:t>
            </a:r>
            <a:r>
              <a:rPr lang="fr-FR" sz="2400" dirty="0" err="1" smtClean="0">
                <a:solidFill>
                  <a:schemeClr val="bg1"/>
                </a:solidFill>
              </a:rPr>
              <a:t>smartphone</a:t>
            </a:r>
            <a:r>
              <a:rPr lang="fr-FR" sz="2400" dirty="0" smtClean="0">
                <a:solidFill>
                  <a:schemeClr val="bg1"/>
                </a:solidFill>
              </a:rPr>
              <a:t> un fichier de configuration spécial baptisé winupdate.cfg.</a:t>
            </a:r>
          </a:p>
          <a:p>
            <a:r>
              <a:rPr lang="fr-FR" sz="2400" dirty="0" smtClean="0">
                <a:solidFill>
                  <a:schemeClr val="bg1"/>
                </a:solidFill>
              </a:rPr>
              <a:t>Il contient les informations relatives aux codes MCC/MNC (le code pays et le code de l'opérateur de téléphonie). (129 pays et plus de 350 opérateurs de téléphonie mobile)</a:t>
            </a:r>
          </a:p>
          <a:p>
            <a:r>
              <a:rPr lang="fr-FR" sz="2400" dirty="0" smtClean="0">
                <a:solidFill>
                  <a:schemeClr val="bg1"/>
                </a:solidFill>
              </a:rPr>
              <a:t> Le composant de porte dérobée </a:t>
            </a:r>
            <a:r>
              <a:rPr lang="fr-FR" sz="2400" dirty="0" err="1" smtClean="0">
                <a:solidFill>
                  <a:schemeClr val="bg1"/>
                </a:solidFill>
              </a:rPr>
              <a:t>zakladka</a:t>
            </a:r>
            <a:r>
              <a:rPr lang="fr-FR" sz="2400" dirty="0" smtClean="0">
                <a:solidFill>
                  <a:schemeClr val="bg1"/>
                </a:solidFill>
              </a:rPr>
              <a:t> détermine les codes MCC/MNC du </a:t>
            </a:r>
            <a:r>
              <a:rPr lang="fr-FR" sz="2400" dirty="0" err="1" smtClean="0">
                <a:solidFill>
                  <a:schemeClr val="bg1"/>
                </a:solidFill>
              </a:rPr>
              <a:t>smartphone</a:t>
            </a:r>
            <a:r>
              <a:rPr lang="fr-FR" sz="2400" dirty="0" smtClean="0">
                <a:solidFill>
                  <a:schemeClr val="bg1"/>
                </a:solidFill>
              </a:rPr>
              <a:t>, compare les informations obtenues aux informations contenues dans le fichier config et consigne le tout dans un fichier journal.</a:t>
            </a:r>
          </a:p>
          <a:p>
            <a:endParaRPr lang="fr-FR" sz="2400" dirty="0"/>
          </a:p>
        </p:txBody>
      </p:sp>
      <p:pic>
        <p:nvPicPr>
          <p:cNvPr id="2050" name="Picture 12"/>
          <p:cNvPicPr>
            <a:picLocks noChangeAspect="1" noChangeArrowheads="1"/>
          </p:cNvPicPr>
          <p:nvPr>
            <p:custDataLst>
              <p:tags r:id="rId3"/>
            </p:custDataLst>
          </p:nvPr>
        </p:nvPicPr>
        <p:blipFill>
          <a:blip r:embed="rId5"/>
          <a:srcRect/>
          <a:stretch>
            <a:fillRect/>
          </a:stretch>
        </p:blipFill>
        <p:spPr bwMode="auto">
          <a:xfrm>
            <a:off x="714348" y="642918"/>
            <a:ext cx="7857673" cy="5643602"/>
          </a:xfrm>
          <a:prstGeom prst="rect">
            <a:avLst/>
          </a:prstGeom>
          <a:noFill/>
          <a:ln w="9525">
            <a:noFill/>
            <a:miter lim="800000"/>
            <a:headEnd/>
            <a:tailEnd/>
          </a:ln>
        </p:spPr>
      </p:pic>
    </p:spTree>
    <p:extLst>
      <p:ext uri="{BB962C8B-B14F-4D97-AF65-F5344CB8AC3E}">
        <p14:creationId xmlns:p14="http://schemas.microsoft.com/office/powerpoint/2010/main" xmlns="" val="193217598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nodeType="clickEffect">
                                  <p:stCondLst>
                                    <p:cond delay="0"/>
                                  </p:stCondLst>
                                  <p:childTnLst>
                                    <p:anim calcmode="lin" valueType="num">
                                      <p:cBhvr>
                                        <p:cTn id="13" dur="500"/>
                                        <p:tgtEl>
                                          <p:spTgt spid="2050"/>
                                        </p:tgtEl>
                                        <p:attrNameLst>
                                          <p:attrName>ppt_w</p:attrName>
                                        </p:attrNameLst>
                                      </p:cBhvr>
                                      <p:tavLst>
                                        <p:tav tm="0">
                                          <p:val>
                                            <p:strVal val="ppt_w"/>
                                          </p:val>
                                        </p:tav>
                                        <p:tav tm="100000">
                                          <p:val>
                                            <p:fltVal val="0"/>
                                          </p:val>
                                        </p:tav>
                                      </p:tavLst>
                                    </p:anim>
                                    <p:anim calcmode="lin" valueType="num">
                                      <p:cBhvr>
                                        <p:cTn id="14" dur="500"/>
                                        <p:tgtEl>
                                          <p:spTgt spid="2050"/>
                                        </p:tgtEl>
                                        <p:attrNameLst>
                                          <p:attrName>ppt_h</p:attrName>
                                        </p:attrNameLst>
                                      </p:cBhvr>
                                      <p:tavLst>
                                        <p:tav tm="0">
                                          <p:val>
                                            <p:strVal val="ppt_h"/>
                                          </p:val>
                                        </p:tav>
                                        <p:tav tm="100000">
                                          <p:val>
                                            <p:fltVal val="0"/>
                                          </p:val>
                                        </p:tav>
                                      </p:tavLst>
                                    </p:anim>
                                    <p:animEffect transition="out" filter="fade">
                                      <p:cBhvr>
                                        <p:cTn id="15" dur="500"/>
                                        <p:tgtEl>
                                          <p:spTgt spid="2050"/>
                                        </p:tgtEl>
                                      </p:cBhvr>
                                    </p:animEffect>
                                    <p:set>
                                      <p:cBhvr>
                                        <p:cTn id="16" dur="1" fill="hold">
                                          <p:stCondLst>
                                            <p:cond delay="4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p>
            <a:r>
              <a:rPr lang="fr-FR" dirty="0" smtClean="0">
                <a:solidFill>
                  <a:schemeClr val="bg1"/>
                </a:solidFill>
              </a:rPr>
              <a:t>Le module Windows Mobile</a:t>
            </a:r>
            <a:endParaRPr lang="fr-FR" dirty="0">
              <a:solidFill>
                <a:schemeClr val="bg1"/>
              </a:solidFill>
            </a:endParaRPr>
          </a:p>
        </p:txBody>
      </p:sp>
      <p:sp>
        <p:nvSpPr>
          <p:cNvPr id="3" name="Content Placeholder 2"/>
          <p:cNvSpPr>
            <a:spLocks noGrp="1"/>
          </p:cNvSpPr>
          <p:nvPr>
            <p:ph idx="1"/>
            <p:custDataLst>
              <p:tags r:id="rId2"/>
            </p:custDataLst>
          </p:nvPr>
        </p:nvSpPr>
        <p:spPr>
          <a:xfrm>
            <a:off x="914400" y="1500174"/>
            <a:ext cx="7696200" cy="5357850"/>
          </a:xfrm>
        </p:spPr>
        <p:txBody>
          <a:bodyPr>
            <a:noAutofit/>
          </a:bodyPr>
          <a:lstStyle/>
          <a:p>
            <a:r>
              <a:rPr lang="fr-FR" sz="2400" dirty="0" smtClean="0">
                <a:solidFill>
                  <a:schemeClr val="bg1"/>
                </a:solidFill>
              </a:rPr>
              <a:t>Le module </a:t>
            </a:r>
            <a:r>
              <a:rPr lang="fr-FR" sz="2400" dirty="0" err="1" smtClean="0">
                <a:solidFill>
                  <a:schemeClr val="bg1"/>
                </a:solidFill>
              </a:rPr>
              <a:t>zakladka</a:t>
            </a:r>
            <a:r>
              <a:rPr lang="fr-FR" sz="2400" dirty="0" smtClean="0">
                <a:solidFill>
                  <a:schemeClr val="bg1"/>
                </a:solidFill>
              </a:rPr>
              <a:t> tente pendant l'interaction avec le centre de commande d'envoyer la requête POST suivante aux adresses de centre de commande reprises dans le module (win-check-update.com ou, si ce domaine est inaccessible, mobile-update.com) </a:t>
            </a:r>
          </a:p>
          <a:p>
            <a:r>
              <a:rPr lang="fr-FR" sz="2400" i="1" dirty="0" smtClean="0">
                <a:solidFill>
                  <a:schemeClr val="bg1"/>
                </a:solidFill>
              </a:rPr>
              <a:t>'POST %s HTTP/1.0 </a:t>
            </a:r>
            <a:r>
              <a:rPr lang="fr-FR" sz="2400" i="1" dirty="0" err="1" smtClean="0">
                <a:solidFill>
                  <a:schemeClr val="bg1"/>
                </a:solidFill>
              </a:rPr>
              <a:t>Accept</a:t>
            </a:r>
            <a:r>
              <a:rPr lang="fr-FR" sz="2400" i="1" dirty="0" smtClean="0">
                <a:solidFill>
                  <a:schemeClr val="bg1"/>
                </a:solidFill>
              </a:rPr>
              <a:t>: */* User-Agent: </a:t>
            </a:r>
            <a:r>
              <a:rPr lang="fr-FR" sz="2400" i="1" dirty="0" err="1" smtClean="0">
                <a:solidFill>
                  <a:schemeClr val="bg1"/>
                </a:solidFill>
              </a:rPr>
              <a:t>Mozilla</a:t>
            </a:r>
            <a:r>
              <a:rPr lang="fr-FR" sz="2400" i="1" dirty="0" smtClean="0">
                <a:solidFill>
                  <a:schemeClr val="bg1"/>
                </a:solidFill>
              </a:rPr>
              <a:t>/4.0 Content-</a:t>
            </a:r>
            <a:r>
              <a:rPr lang="fr-FR" sz="2400" i="1" dirty="0" err="1" smtClean="0">
                <a:solidFill>
                  <a:schemeClr val="bg1"/>
                </a:solidFill>
              </a:rPr>
              <a:t>Length</a:t>
            </a:r>
            <a:r>
              <a:rPr lang="fr-FR" sz="2400" i="1" dirty="0" smtClean="0">
                <a:solidFill>
                  <a:schemeClr val="bg1"/>
                </a:solidFill>
              </a:rPr>
              <a:t>: %d Host: %s'</a:t>
            </a:r>
            <a:endParaRPr lang="fr-FR" sz="2400" dirty="0" smtClean="0">
              <a:solidFill>
                <a:schemeClr val="bg1"/>
              </a:solidFill>
            </a:endParaRPr>
          </a:p>
          <a:p>
            <a:r>
              <a:rPr lang="fr-FR" sz="2400" dirty="0" smtClean="0">
                <a:solidFill>
                  <a:schemeClr val="bg1"/>
                </a:solidFill>
              </a:rPr>
              <a:t>En guise de réponse du serveur distant, le module reçoit le fichier qui est enregistré dans \Windows\%u.exe et qui est lancé.</a:t>
            </a:r>
          </a:p>
          <a:p>
            <a:endParaRPr lang="fr-FR" sz="2400" dirty="0" smtClean="0">
              <a:solidFill>
                <a:schemeClr val="bg1"/>
              </a:solidFill>
            </a:endParaRPr>
          </a:p>
          <a:p>
            <a:endParaRPr lang="fr-FR" sz="2400" dirty="0"/>
          </a:p>
        </p:txBody>
      </p:sp>
      <p:pic>
        <p:nvPicPr>
          <p:cNvPr id="2050" name="Picture 12"/>
          <p:cNvPicPr>
            <a:picLocks noChangeAspect="1" noChangeArrowheads="1"/>
          </p:cNvPicPr>
          <p:nvPr>
            <p:custDataLst>
              <p:tags r:id="rId3"/>
            </p:custDataLst>
          </p:nvPr>
        </p:nvPicPr>
        <p:blipFill>
          <a:blip r:embed="rId5"/>
          <a:srcRect/>
          <a:stretch>
            <a:fillRect/>
          </a:stretch>
        </p:blipFill>
        <p:spPr bwMode="auto">
          <a:xfrm>
            <a:off x="9001156" y="714356"/>
            <a:ext cx="7857673" cy="5643602"/>
          </a:xfrm>
          <a:prstGeom prst="rect">
            <a:avLst/>
          </a:prstGeom>
          <a:noFill/>
          <a:ln w="9525">
            <a:noFill/>
            <a:miter lim="800000"/>
            <a:headEnd/>
            <a:tailEnd/>
          </a:ln>
        </p:spPr>
      </p:pic>
    </p:spTree>
    <p:extLst>
      <p:ext uri="{BB962C8B-B14F-4D97-AF65-F5344CB8AC3E}">
        <p14:creationId xmlns:p14="http://schemas.microsoft.com/office/powerpoint/2010/main" xmlns="" val="1932175982"/>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0" fill="hold" nodeType="clickEffect">
                                  <p:stCondLst>
                                    <p:cond delay="0"/>
                                  </p:stCondLst>
                                  <p:childTnLst>
                                    <p:anim calcmode="lin" valueType="num">
                                      <p:cBhvr>
                                        <p:cTn id="13" dur="500"/>
                                        <p:tgtEl>
                                          <p:spTgt spid="2050"/>
                                        </p:tgtEl>
                                        <p:attrNameLst>
                                          <p:attrName>ppt_w</p:attrName>
                                        </p:attrNameLst>
                                      </p:cBhvr>
                                      <p:tavLst>
                                        <p:tav tm="0">
                                          <p:val>
                                            <p:strVal val="ppt_w"/>
                                          </p:val>
                                        </p:tav>
                                        <p:tav tm="100000">
                                          <p:val>
                                            <p:fltVal val="0"/>
                                          </p:val>
                                        </p:tav>
                                      </p:tavLst>
                                    </p:anim>
                                    <p:anim calcmode="lin" valueType="num">
                                      <p:cBhvr>
                                        <p:cTn id="14" dur="500"/>
                                        <p:tgtEl>
                                          <p:spTgt spid="2050"/>
                                        </p:tgtEl>
                                        <p:attrNameLst>
                                          <p:attrName>ppt_h</p:attrName>
                                        </p:attrNameLst>
                                      </p:cBhvr>
                                      <p:tavLst>
                                        <p:tav tm="0">
                                          <p:val>
                                            <p:strVal val="ppt_h"/>
                                          </p:val>
                                        </p:tav>
                                        <p:tav tm="100000">
                                          <p:val>
                                            <p:fltVal val="0"/>
                                          </p:val>
                                        </p:tav>
                                      </p:tavLst>
                                    </p:anim>
                                    <p:animEffect transition="out" filter="fade">
                                      <p:cBhvr>
                                        <p:cTn id="15" dur="500"/>
                                        <p:tgtEl>
                                          <p:spTgt spid="2050"/>
                                        </p:tgtEl>
                                      </p:cBhvr>
                                    </p:animEffect>
                                    <p:set>
                                      <p:cBhvr>
                                        <p:cTn id="16" dur="1" fill="hold">
                                          <p:stCondLst>
                                            <p:cond delay="4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FR" smtClean="0">
                <a:solidFill>
                  <a:schemeClr val="bg1"/>
                </a:solidFill>
              </a:rPr>
              <a:t>Octobre 2012</a:t>
            </a:r>
            <a:endParaRPr lang="fr-FR">
              <a:solidFill>
                <a:schemeClr val="bg1"/>
              </a:solidFill>
            </a:endParaRPr>
          </a:p>
        </p:txBody>
      </p:sp>
      <p:pic>
        <p:nvPicPr>
          <p:cNvPr id="7" name="Picture 6"/>
          <p:cNvPicPr>
            <a:picLocks noChangeAspect="1"/>
          </p:cNvPicPr>
          <p:nvPr>
            <p:custDataLst>
              <p:tags r:id="rId2"/>
            </p:custDataLst>
          </p:nvPr>
        </p:nvPicPr>
        <p:blipFill>
          <a:blip r:embed="rId5"/>
          <a:stretch>
            <a:fillRect/>
          </a:stretch>
        </p:blipFill>
        <p:spPr>
          <a:xfrm>
            <a:off x="2609850" y="1600200"/>
            <a:ext cx="3924300" cy="3885446"/>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8" name="TextBox 7"/>
          <p:cNvSpPr txBox="1"/>
          <p:nvPr>
            <p:custDataLst>
              <p:tags r:id="rId3"/>
            </p:custDataLst>
          </p:nvPr>
        </p:nvSpPr>
        <p:spPr>
          <a:xfrm>
            <a:off x="1828800" y="5943600"/>
            <a:ext cx="6600852" cy="461665"/>
          </a:xfrm>
          <a:prstGeom prst="rect">
            <a:avLst/>
          </a:prstGeom>
          <a:noFill/>
        </p:spPr>
        <p:txBody>
          <a:bodyPr wrap="square" rtlCol="0">
            <a:spAutoFit/>
          </a:bodyPr>
          <a:lstStyle/>
          <a:p>
            <a:pPr algn="ctr"/>
            <a:r>
              <a:rPr lang="fr-FR" sz="2400" dirty="0" smtClean="0">
                <a:solidFill>
                  <a:schemeClr val="bg1"/>
                </a:solidFill>
              </a:rPr>
              <a:t>Source: </a:t>
            </a:r>
            <a:r>
              <a:rPr lang="fr-FR" sz="2400" dirty="0" smtClean="0">
                <a:solidFill>
                  <a:schemeClr val="bg1"/>
                </a:solidFill>
              </a:rPr>
              <a:t>Partenaire Kaspersky </a:t>
            </a:r>
            <a:r>
              <a:rPr lang="fr-FR" sz="2400" dirty="0" smtClean="0">
                <a:solidFill>
                  <a:schemeClr val="bg1"/>
                </a:solidFill>
              </a:rPr>
              <a:t>Lab en Europe</a:t>
            </a:r>
            <a:endParaRPr lang="fr-FR" sz="2400" dirty="0">
              <a:solidFill>
                <a:schemeClr val="bg1"/>
              </a:solidFill>
            </a:endParaRPr>
          </a:p>
        </p:txBody>
      </p:sp>
    </p:spTree>
    <p:extLst>
      <p:ext uri="{BB962C8B-B14F-4D97-AF65-F5344CB8AC3E}">
        <p14:creationId xmlns:p14="http://schemas.microsoft.com/office/powerpoint/2010/main" xmlns="" val="845179997"/>
      </p:ext>
    </p:extLst>
  </p:cSld>
  <p:clrMapOvr>
    <a:masterClrMapping/>
  </p:clrMapOvr>
  <p:transition spd="slow">
    <p:push/>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dirty="0" smtClean="0">
                <a:solidFill>
                  <a:schemeClr val="bg1"/>
                </a:solidFill>
              </a:rPr>
              <a:t>Les modules mobiles</a:t>
            </a:r>
            <a:endParaRPr lang="fr-FR" dirty="0">
              <a:solidFill>
                <a:schemeClr val="bg1"/>
              </a:solidFill>
            </a:endParaRPr>
          </a:p>
        </p:txBody>
      </p:sp>
      <p:sp>
        <p:nvSpPr>
          <p:cNvPr id="3" name="Espace réservé du contenu 2"/>
          <p:cNvSpPr>
            <a:spLocks noGrp="1"/>
          </p:cNvSpPr>
          <p:nvPr>
            <p:ph idx="1"/>
            <p:custDataLst>
              <p:tags r:id="rId2"/>
            </p:custDataLst>
          </p:nvPr>
        </p:nvSpPr>
        <p:spPr/>
        <p:txBody>
          <a:bodyPr>
            <a:normAutofit fontScale="92500"/>
          </a:bodyPr>
          <a:lstStyle/>
          <a:p>
            <a:r>
              <a:rPr lang="fr-FR" dirty="0" smtClean="0">
                <a:solidFill>
                  <a:schemeClr val="bg1"/>
                </a:solidFill>
              </a:rPr>
              <a:t>En plus des domaines déjà évoqués, il faut citer également les noms de centres de commande supposés que nous avons détectés :</a:t>
            </a:r>
          </a:p>
          <a:p>
            <a:pPr lvl="1">
              <a:buNone/>
            </a:pPr>
            <a:r>
              <a:rPr lang="fr-FR" dirty="0" smtClean="0">
                <a:solidFill>
                  <a:schemeClr val="bg1"/>
                </a:solidFill>
              </a:rPr>
              <a:t>cydiasoft.com</a:t>
            </a:r>
          </a:p>
          <a:p>
            <a:pPr lvl="1">
              <a:buNone/>
            </a:pPr>
            <a:r>
              <a:rPr lang="fr-FR" dirty="0" smtClean="0">
                <a:solidFill>
                  <a:schemeClr val="bg1"/>
                </a:solidFill>
              </a:rPr>
              <a:t>htc-mobile-update.com</a:t>
            </a:r>
          </a:p>
          <a:p>
            <a:pPr lvl="1">
              <a:buNone/>
            </a:pPr>
            <a:r>
              <a:rPr lang="fr-FR" dirty="0" smtClean="0">
                <a:solidFill>
                  <a:schemeClr val="bg1"/>
                </a:solidFill>
              </a:rPr>
              <a:t>mobile-update.com</a:t>
            </a:r>
          </a:p>
          <a:p>
            <a:pPr lvl="1">
              <a:buNone/>
            </a:pPr>
            <a:r>
              <a:rPr lang="fr-FR" dirty="0" smtClean="0">
                <a:solidFill>
                  <a:schemeClr val="bg1"/>
                </a:solidFill>
              </a:rPr>
              <a:t>playgoogle-market.com</a:t>
            </a:r>
          </a:p>
          <a:p>
            <a:pPr lvl="1">
              <a:buNone/>
            </a:pPr>
            <a:r>
              <a:rPr lang="fr-FR" dirty="0" smtClean="0">
                <a:solidFill>
                  <a:schemeClr val="bg1"/>
                </a:solidFill>
              </a:rPr>
              <a:t>security-mobile.com</a:t>
            </a:r>
          </a:p>
          <a:p>
            <a:pPr lvl="1">
              <a:buNone/>
            </a:pPr>
            <a:r>
              <a:rPr lang="fr-FR" dirty="0" smtClean="0">
                <a:solidFill>
                  <a:schemeClr val="bg1"/>
                </a:solidFill>
              </a:rPr>
              <a:t>world-mobile-congress.com</a:t>
            </a:r>
            <a:endParaRPr lang="fr-FR" dirty="0">
              <a:solidFill>
                <a:schemeClr val="bg1"/>
              </a:solidFill>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redoct.jpg"/>
          <p:cNvPicPr>
            <a:picLocks noChangeAspect="1"/>
          </p:cNvPicPr>
          <p:nvPr>
            <p:custDataLst>
              <p:tags r:id="rId1"/>
            </p:custDataLst>
          </p:nvPr>
        </p:nvPicPr>
        <p:blipFill>
          <a:blip r:embed="rId5" cstate="print"/>
          <a:stretch>
            <a:fillRect/>
          </a:stretch>
        </p:blipFill>
        <p:spPr>
          <a:xfrm>
            <a:off x="0" y="0"/>
            <a:ext cx="9144000" cy="6858000"/>
          </a:xfrm>
          <a:prstGeom prst="rect">
            <a:avLst/>
          </a:prstGeom>
        </p:spPr>
      </p:pic>
      <p:grpSp>
        <p:nvGrpSpPr>
          <p:cNvPr id="2" name="Группа 9"/>
          <p:cNvGrpSpPr/>
          <p:nvPr>
            <p:custDataLst>
              <p:tags r:id="rId2"/>
            </p:custDataLst>
          </p:nvPr>
        </p:nvGrpSpPr>
        <p:grpSpPr>
          <a:xfrm>
            <a:off x="-914400" y="370582"/>
            <a:ext cx="9372600" cy="1187648"/>
            <a:chOff x="-914400" y="370582"/>
            <a:chExt cx="9372600" cy="1187648"/>
          </a:xfrm>
        </p:grpSpPr>
        <p:pic>
          <p:nvPicPr>
            <p:cNvPr id="8" name="Рисунок 7" descr="plashka2.png"/>
            <p:cNvPicPr>
              <a:picLocks noChangeAspect="1"/>
            </p:cNvPicPr>
            <p:nvPr/>
          </p:nvPicPr>
          <p:blipFill>
            <a:blip r:embed="rId6" cstate="print"/>
            <a:stretch>
              <a:fillRect/>
            </a:stretch>
          </p:blipFill>
          <p:spPr>
            <a:xfrm>
              <a:off x="-914400" y="370582"/>
              <a:ext cx="9144000" cy="1187648"/>
            </a:xfrm>
            <a:prstGeom prst="rect">
              <a:avLst/>
            </a:prstGeom>
            <a:effectLst>
              <a:outerShdw blurRad="50800" dist="38100" dir="2700000" algn="tl" rotWithShape="0">
                <a:prstClr val="black">
                  <a:alpha val="40000"/>
                </a:prstClr>
              </a:outerShdw>
            </a:effectLst>
          </p:spPr>
        </p:pic>
        <p:sp>
          <p:nvSpPr>
            <p:cNvPr id="9" name="Заголовок 6"/>
            <p:cNvSpPr txBox="1">
              <a:spLocks/>
            </p:cNvSpPr>
            <p:nvPr/>
          </p:nvSpPr>
          <p:spPr>
            <a:xfrm>
              <a:off x="457200" y="370582"/>
              <a:ext cx="8001000" cy="1066800"/>
            </a:xfrm>
            <a:prstGeom prst="rect">
              <a:avLst/>
            </a:prstGeom>
          </p:spPr>
          <p:txBody>
            <a:bodyPr vert="horz" lIns="91440" tIns="45720" rIns="91440" bIns="45720" rtlCol="0" anchor="ctr">
              <a:normAutofit/>
            </a:bodyPr>
            <a:lstStyle/>
            <a:p>
              <a:pPr lvl="0" algn="ctr">
                <a:spcBef>
                  <a:spcPct val="0"/>
                </a:spcBef>
              </a:pPr>
              <a:r>
                <a:rPr lang="en-US" sz="4400" dirty="0" smtClean="0">
                  <a:solidFill>
                    <a:schemeClr val="bg1"/>
                  </a:solidFill>
                  <a:effectLst>
                    <a:outerShdw dist="38100" dir="4200000" algn="tl" rotWithShape="0">
                      <a:prstClr val="black">
                        <a:alpha val="35000"/>
                      </a:prstClr>
                    </a:outerShdw>
                  </a:effectLst>
                  <a:latin typeface="Franklin Gothic Demi" pitchFamily="34" charset="0"/>
                  <a:ea typeface="+mj-ea"/>
                  <a:cs typeface="+mj-cs"/>
                </a:rPr>
                <a:t>DEMO: Bah non </a:t>
              </a:r>
              <a:r>
                <a:rPr lang="en-US" sz="4400" dirty="0" smtClean="0">
                  <a:solidFill>
                    <a:schemeClr val="bg1"/>
                  </a:solidFill>
                  <a:effectLst>
                    <a:outerShdw dist="38100" dir="4200000" algn="tl" rotWithShape="0">
                      <a:prstClr val="black">
                        <a:alpha val="35000"/>
                      </a:prstClr>
                    </a:outerShdw>
                  </a:effectLst>
                  <a:latin typeface="Franklin Gothic Demi" pitchFamily="34" charset="0"/>
                  <a:ea typeface="+mj-ea"/>
                  <a:cs typeface="+mj-cs"/>
                  <a:sym typeface="Wingdings" pitchFamily="2" charset="2"/>
                </a:rPr>
                <a:t> Pas le temps</a:t>
              </a:r>
              <a:endParaRPr lang="en-US" sz="4400" dirty="0" smtClean="0">
                <a:solidFill>
                  <a:schemeClr val="bg1"/>
                </a:solidFill>
                <a:effectLst>
                  <a:outerShdw dist="38100" dir="4200000" algn="tl" rotWithShape="0">
                    <a:prstClr val="black">
                      <a:alpha val="35000"/>
                    </a:prstClr>
                  </a:outerShdw>
                </a:effectLst>
                <a:latin typeface="Franklin Gothic Demi" pitchFamily="34" charset="0"/>
                <a:ea typeface="+mj-ea"/>
                <a:cs typeface="+mj-cs"/>
              </a:endParaRPr>
            </a:p>
          </p:txBody>
        </p: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7"/>
          <p:cNvGrpSpPr/>
          <p:nvPr>
            <p:custDataLst>
              <p:tags r:id="rId1"/>
            </p:custDataLst>
          </p:nvPr>
        </p:nvGrpSpPr>
        <p:grpSpPr>
          <a:xfrm>
            <a:off x="-228600" y="1958340"/>
            <a:ext cx="7772400" cy="2461260"/>
            <a:chOff x="-228600" y="1958340"/>
            <a:chExt cx="7772400" cy="2461260"/>
          </a:xfrm>
        </p:grpSpPr>
        <p:pic>
          <p:nvPicPr>
            <p:cNvPr id="6" name="Рисунок 5" descr="thanks.png"/>
            <p:cNvPicPr>
              <a:picLocks noChangeAspect="1"/>
            </p:cNvPicPr>
            <p:nvPr/>
          </p:nvPicPr>
          <p:blipFill>
            <a:blip r:embed="rId4" cstate="print"/>
            <a:stretch>
              <a:fillRect/>
            </a:stretch>
          </p:blipFill>
          <p:spPr>
            <a:xfrm>
              <a:off x="-228600" y="1958340"/>
              <a:ext cx="7772400" cy="2461260"/>
            </a:xfrm>
            <a:prstGeom prst="rect">
              <a:avLst/>
            </a:prstGeom>
          </p:spPr>
        </p:pic>
        <p:sp>
          <p:nvSpPr>
            <p:cNvPr id="7" name="TextBox 6"/>
            <p:cNvSpPr txBox="1"/>
            <p:nvPr/>
          </p:nvSpPr>
          <p:spPr>
            <a:xfrm>
              <a:off x="1993268" y="2514600"/>
              <a:ext cx="4788532" cy="1015657"/>
            </a:xfrm>
            <a:prstGeom prst="rect">
              <a:avLst/>
            </a:prstGeom>
            <a:noFill/>
          </p:spPr>
          <p:txBody>
            <a:bodyPr wrap="square" lIns="91434" tIns="45717" rIns="91434" bIns="45717" rtlCol="0">
              <a:spAutoFit/>
            </a:bodyPr>
            <a:lstStyle/>
            <a:p>
              <a:pPr algn="ctr"/>
              <a:r>
                <a:rPr lang="en-US" sz="6000" b="1" dirty="0">
                  <a:solidFill>
                    <a:prstClr val="white"/>
                  </a:solidFill>
                  <a:effectLst>
                    <a:outerShdw dist="38100" dir="2700000" algn="tl" rotWithShape="0">
                      <a:prstClr val="black">
                        <a:alpha val="20000"/>
                      </a:prstClr>
                    </a:outerShdw>
                  </a:effectLst>
                  <a:latin typeface="Pt sans" pitchFamily="34" charset="-52"/>
                </a:rPr>
                <a:t>Thank You!</a:t>
              </a:r>
              <a:endParaRPr lang="ru-RU" sz="6000" b="1" dirty="0">
                <a:solidFill>
                  <a:prstClr val="white"/>
                </a:solidFill>
                <a:effectLst>
                  <a:outerShdw dist="38100" dir="2700000" algn="tl" rotWithShape="0">
                    <a:prstClr val="black">
                      <a:alpha val="20000"/>
                    </a:prstClr>
                  </a:outerShdw>
                </a:effectLst>
                <a:latin typeface="Pt sans" pitchFamily="34" charset="-52"/>
              </a:endParaRPr>
            </a:p>
          </p:txBody>
        </p:sp>
      </p:grpSp>
    </p:spTree>
    <p:extLst>
      <p:ext uri="{BB962C8B-B14F-4D97-AF65-F5344CB8AC3E}">
        <p14:creationId xmlns:p14="http://schemas.microsoft.com/office/powerpoint/2010/main" xmlns="" val="114490442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redoct.jpg"/>
          <p:cNvPicPr>
            <a:picLocks noChangeAspect="1"/>
          </p:cNvPicPr>
          <p:nvPr>
            <p:custDataLst>
              <p:tags r:id="rId1"/>
            </p:custDataLst>
          </p:nvPr>
        </p:nvPicPr>
        <p:blipFill>
          <a:blip r:embed="rId6" cstate="print"/>
          <a:stretch>
            <a:fillRect/>
          </a:stretch>
        </p:blipFill>
        <p:spPr>
          <a:xfrm>
            <a:off x="0" y="0"/>
            <a:ext cx="9144000" cy="6858000"/>
          </a:xfrm>
          <a:prstGeom prst="rect">
            <a:avLst/>
          </a:prstGeom>
        </p:spPr>
      </p:pic>
      <p:grpSp>
        <p:nvGrpSpPr>
          <p:cNvPr id="2" name="Группа 9"/>
          <p:cNvGrpSpPr/>
          <p:nvPr>
            <p:custDataLst>
              <p:tags r:id="rId2"/>
            </p:custDataLst>
          </p:nvPr>
        </p:nvGrpSpPr>
        <p:grpSpPr>
          <a:xfrm>
            <a:off x="-914400" y="370582"/>
            <a:ext cx="9372600" cy="1187648"/>
            <a:chOff x="-914400" y="370582"/>
            <a:chExt cx="9372600" cy="1187648"/>
          </a:xfrm>
        </p:grpSpPr>
        <p:pic>
          <p:nvPicPr>
            <p:cNvPr id="8" name="Рисунок 7" descr="plashka2.png"/>
            <p:cNvPicPr>
              <a:picLocks noChangeAspect="1"/>
            </p:cNvPicPr>
            <p:nvPr/>
          </p:nvPicPr>
          <p:blipFill>
            <a:blip r:embed="rId7" cstate="print"/>
            <a:stretch>
              <a:fillRect/>
            </a:stretch>
          </p:blipFill>
          <p:spPr>
            <a:xfrm>
              <a:off x="-914400" y="370582"/>
              <a:ext cx="9144000" cy="1187648"/>
            </a:xfrm>
            <a:prstGeom prst="rect">
              <a:avLst/>
            </a:prstGeom>
            <a:effectLst>
              <a:outerShdw blurRad="50800" dist="38100" dir="2700000" algn="tl" rotWithShape="0">
                <a:prstClr val="black">
                  <a:alpha val="40000"/>
                </a:prstClr>
              </a:outerShdw>
            </a:effectLst>
          </p:spPr>
        </p:pic>
        <p:sp>
          <p:nvSpPr>
            <p:cNvPr id="9" name="Заголовок 6"/>
            <p:cNvSpPr txBox="1">
              <a:spLocks/>
            </p:cNvSpPr>
            <p:nvPr/>
          </p:nvSpPr>
          <p:spPr>
            <a:xfrm>
              <a:off x="457200" y="370582"/>
              <a:ext cx="8001000" cy="1066800"/>
            </a:xfrm>
            <a:prstGeom prst="rect">
              <a:avLst/>
            </a:prstGeom>
          </p:spPr>
          <p:txBody>
            <a:bodyPr vert="horz" lIns="91440" tIns="45720" rIns="91440" bIns="45720" rtlCol="0" anchor="ctr">
              <a:normAutofit/>
            </a:bodyPr>
            <a:lstStyle/>
            <a:p>
              <a:pPr lvl="0" algn="ctr">
                <a:spcBef>
                  <a:spcPct val="0"/>
                </a:spcBef>
              </a:pPr>
              <a:r>
                <a:rPr lang="en-US" sz="4400" dirty="0" smtClean="0">
                  <a:solidFill>
                    <a:schemeClr val="bg1"/>
                  </a:solidFill>
                  <a:effectLst>
                    <a:outerShdw dist="38100" dir="4200000" algn="tl" rotWithShape="0">
                      <a:prstClr val="black">
                        <a:alpha val="35000"/>
                      </a:prstClr>
                    </a:outerShdw>
                  </a:effectLst>
                  <a:latin typeface="Franklin Gothic Demi" pitchFamily="34" charset="0"/>
                  <a:ea typeface="+mj-ea"/>
                  <a:cs typeface="+mj-cs"/>
                </a:rPr>
                <a:t>2013 – </a:t>
              </a:r>
              <a:r>
                <a:rPr lang="en-US" sz="4400" dirty="0" err="1" smtClean="0">
                  <a:solidFill>
                    <a:schemeClr val="bg1"/>
                  </a:solidFill>
                  <a:effectLst>
                    <a:outerShdw dist="38100" dir="4200000" algn="tl" rotWithShape="0">
                      <a:prstClr val="black">
                        <a:alpha val="35000"/>
                      </a:prstClr>
                    </a:outerShdw>
                  </a:effectLst>
                  <a:latin typeface="Franklin Gothic Demi" pitchFamily="34" charset="0"/>
                  <a:ea typeface="+mj-ea"/>
                  <a:cs typeface="+mj-cs"/>
                </a:rPr>
                <a:t>Synthèse</a:t>
              </a:r>
              <a:endParaRPr lang="en-US" sz="4400" dirty="0" smtClean="0">
                <a:solidFill>
                  <a:schemeClr val="bg1"/>
                </a:solidFill>
                <a:effectLst>
                  <a:outerShdw dist="38100" dir="4200000" algn="tl" rotWithShape="0">
                    <a:prstClr val="black">
                      <a:alpha val="35000"/>
                    </a:prstClr>
                  </a:outerShdw>
                </a:effectLst>
                <a:latin typeface="Franklin Gothic Demi" pitchFamily="34" charset="0"/>
                <a:ea typeface="+mj-ea"/>
                <a:cs typeface="+mj-cs"/>
              </a:endParaRPr>
            </a:p>
          </p:txBody>
        </p:sp>
      </p:grpSp>
      <p:pic>
        <p:nvPicPr>
          <p:cNvPr id="12" name="Рисунок 11" descr="sub.png"/>
          <p:cNvPicPr>
            <a:picLocks noChangeAspect="1"/>
          </p:cNvPicPr>
          <p:nvPr>
            <p:custDataLst>
              <p:tags r:id="rId3"/>
            </p:custDataLst>
          </p:nvPr>
        </p:nvPicPr>
        <p:blipFill>
          <a:blip r:embed="rId8" cstate="print"/>
          <a:stretch>
            <a:fillRect/>
          </a:stretch>
        </p:blipFill>
        <p:spPr>
          <a:xfrm>
            <a:off x="5943600" y="4800600"/>
            <a:ext cx="2886075" cy="1799682"/>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FR" dirty="0" smtClean="0">
                <a:solidFill>
                  <a:schemeClr val="bg1"/>
                </a:solidFill>
              </a:rPr>
              <a:t>Synthèse</a:t>
            </a:r>
            <a:endParaRPr lang="fr-FR" dirty="0">
              <a:solidFill>
                <a:schemeClr val="bg1"/>
              </a:solidFill>
            </a:endParaRPr>
          </a:p>
        </p:txBody>
      </p:sp>
      <p:sp>
        <p:nvSpPr>
          <p:cNvPr id="3" name="Espace réservé du contenu 2"/>
          <p:cNvSpPr>
            <a:spLocks noGrp="1"/>
          </p:cNvSpPr>
          <p:nvPr>
            <p:ph idx="1"/>
            <p:custDataLst>
              <p:tags r:id="rId2"/>
            </p:custDataLst>
          </p:nvPr>
        </p:nvSpPr>
        <p:spPr/>
        <p:txBody>
          <a:bodyPr>
            <a:normAutofit fontScale="92500" lnSpcReduction="10000"/>
          </a:bodyPr>
          <a:lstStyle/>
          <a:p>
            <a:r>
              <a:rPr lang="fr-FR" dirty="0" smtClean="0">
                <a:solidFill>
                  <a:schemeClr val="bg1"/>
                </a:solidFill>
              </a:rPr>
              <a:t>En octobre 2012, l’équipe d’experts de Kaspersky Lab a entrepris une enquête à la suite d’une série d’attaques contre des réseaux informatiques </a:t>
            </a:r>
            <a:r>
              <a:rPr lang="fr-FR" b="1" dirty="0" smtClean="0">
                <a:solidFill>
                  <a:srgbClr val="FF0000"/>
                </a:solidFill>
              </a:rPr>
              <a:t>ciblant des services diplomatiques internationaux</a:t>
            </a:r>
            <a:r>
              <a:rPr lang="fr-FR" dirty="0" smtClean="0">
                <a:solidFill>
                  <a:schemeClr val="bg1"/>
                </a:solidFill>
              </a:rPr>
              <a:t>. </a:t>
            </a:r>
            <a:endParaRPr lang="fr-FR" dirty="0" smtClean="0">
              <a:solidFill>
                <a:schemeClr val="bg1"/>
              </a:solidFill>
            </a:endParaRPr>
          </a:p>
          <a:p>
            <a:r>
              <a:rPr lang="fr-FR" dirty="0" smtClean="0">
                <a:solidFill>
                  <a:schemeClr val="bg1"/>
                </a:solidFill>
              </a:rPr>
              <a:t>L’enquête </a:t>
            </a:r>
            <a:r>
              <a:rPr lang="fr-FR" dirty="0" smtClean="0">
                <a:solidFill>
                  <a:schemeClr val="bg1"/>
                </a:solidFill>
              </a:rPr>
              <a:t>a permis de mettre à jour et d’analyser un réseau de </a:t>
            </a:r>
            <a:r>
              <a:rPr lang="fr-FR" dirty="0" smtClean="0">
                <a:solidFill>
                  <a:schemeClr val="bg1"/>
                </a:solidFill>
              </a:rPr>
              <a:t>cyber espionnage </a:t>
            </a:r>
            <a:r>
              <a:rPr lang="fr-FR" dirty="0" smtClean="0">
                <a:solidFill>
                  <a:schemeClr val="bg1"/>
                </a:solidFill>
              </a:rPr>
              <a:t>à grande échelle. </a:t>
            </a:r>
            <a:endParaRPr lang="fr-FR" dirty="0" smtClean="0">
              <a:solidFill>
                <a:schemeClr val="bg1"/>
              </a:solidFill>
            </a:endParaRPr>
          </a:p>
          <a:p>
            <a:r>
              <a:rPr lang="fr-FR" dirty="0" smtClean="0">
                <a:solidFill>
                  <a:schemeClr val="bg1"/>
                </a:solidFill>
              </a:rPr>
              <a:t>l’opération </a:t>
            </a:r>
            <a:r>
              <a:rPr lang="fr-FR" dirty="0" smtClean="0">
                <a:solidFill>
                  <a:schemeClr val="bg1"/>
                </a:solidFill>
              </a:rPr>
              <a:t>«Red October» </a:t>
            </a:r>
            <a:r>
              <a:rPr lang="fr-FR" dirty="0" smtClean="0">
                <a:solidFill>
                  <a:schemeClr val="bg1"/>
                </a:solidFill>
              </a:rPr>
              <a:t>aurait </a:t>
            </a:r>
            <a:r>
              <a:rPr lang="fr-FR" dirty="0" smtClean="0">
                <a:solidFill>
                  <a:schemeClr val="bg1"/>
                </a:solidFill>
              </a:rPr>
              <a:t>débutée </a:t>
            </a:r>
            <a:r>
              <a:rPr lang="fr-FR" dirty="0" smtClean="0">
                <a:solidFill>
                  <a:schemeClr val="bg1"/>
                </a:solidFill>
              </a:rPr>
              <a:t>en </a:t>
            </a:r>
            <a:r>
              <a:rPr lang="fr-FR" b="1" dirty="0" smtClean="0">
                <a:solidFill>
                  <a:srgbClr val="FF0000"/>
                </a:solidFill>
              </a:rPr>
              <a:t>Mai </a:t>
            </a:r>
            <a:r>
              <a:rPr lang="fr-FR" b="1" dirty="0" smtClean="0">
                <a:solidFill>
                  <a:srgbClr val="FF0000"/>
                </a:solidFill>
              </a:rPr>
              <a:t>2007</a:t>
            </a:r>
            <a:r>
              <a:rPr lang="fr-FR" dirty="0" smtClean="0">
                <a:solidFill>
                  <a:schemeClr val="bg1"/>
                </a:solidFill>
              </a:rPr>
              <a:t> </a:t>
            </a:r>
            <a:r>
              <a:rPr lang="fr-FR" dirty="0" smtClean="0">
                <a:solidFill>
                  <a:schemeClr val="bg1"/>
                </a:solidFill>
              </a:rPr>
              <a:t>et se poursuivait </a:t>
            </a:r>
            <a:r>
              <a:rPr lang="fr-FR" dirty="0" smtClean="0">
                <a:solidFill>
                  <a:schemeClr val="bg1"/>
                </a:solidFill>
              </a:rPr>
              <a:t>encore en </a:t>
            </a:r>
            <a:r>
              <a:rPr lang="fr-FR" b="1" dirty="0" smtClean="0">
                <a:solidFill>
                  <a:srgbClr val="FF0000"/>
                </a:solidFill>
              </a:rPr>
              <a:t>Janvier 2013 </a:t>
            </a:r>
            <a:r>
              <a:rPr lang="fr-FR" dirty="0" smtClean="0">
                <a:solidFill>
                  <a:schemeClr val="bg1"/>
                </a:solidFill>
              </a:rPr>
              <a:t>lors de la publication de notre premier rapport</a:t>
            </a:r>
            <a:endParaRPr lang="fr-FR" dirty="0">
              <a:solidFill>
                <a:schemeClr val="bg1"/>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3"/>
</p:tagLst>
</file>

<file path=ppt/tags/tag101.xml><?xml version="1.0" encoding="utf-8"?>
<p:tagLst xmlns:a="http://schemas.openxmlformats.org/drawingml/2006/main" xmlns:r="http://schemas.openxmlformats.org/officeDocument/2006/relationships" xmlns:p="http://schemas.openxmlformats.org/presentationml/2006/main">
  <p:tag name="NUM" val="4"/>
</p:tagLst>
</file>

<file path=ppt/tags/tag102.xml><?xml version="1.0" encoding="utf-8"?>
<p:tagLst xmlns:a="http://schemas.openxmlformats.org/drawingml/2006/main" xmlns:r="http://schemas.openxmlformats.org/officeDocument/2006/relationships" xmlns:p="http://schemas.openxmlformats.org/presentationml/2006/main">
  <p:tag name="NUM" val="1"/>
</p:tagLst>
</file>

<file path=ppt/tags/tag103.xml><?xml version="1.0" encoding="utf-8"?>
<p:tagLst xmlns:a="http://schemas.openxmlformats.org/drawingml/2006/main" xmlns:r="http://schemas.openxmlformats.org/officeDocument/2006/relationships" xmlns:p="http://schemas.openxmlformats.org/presentationml/2006/main">
  <p:tag name="NUM" val="2"/>
</p:tagLst>
</file>

<file path=ppt/tags/tag104.xml><?xml version="1.0" encoding="utf-8"?>
<p:tagLst xmlns:a="http://schemas.openxmlformats.org/drawingml/2006/main" xmlns:r="http://schemas.openxmlformats.org/officeDocument/2006/relationships" xmlns:p="http://schemas.openxmlformats.org/presentationml/2006/main">
  <p:tag name="NUM" val="1"/>
</p:tagLst>
</file>

<file path=ppt/tags/tag105.xml><?xml version="1.0" encoding="utf-8"?>
<p:tagLst xmlns:a="http://schemas.openxmlformats.org/drawingml/2006/main" xmlns:r="http://schemas.openxmlformats.org/officeDocument/2006/relationships" xmlns:p="http://schemas.openxmlformats.org/presentationml/2006/main">
  <p:tag name="NUM" val="2"/>
</p:tagLst>
</file>

<file path=ppt/tags/tag106.xml><?xml version="1.0" encoding="utf-8"?>
<p:tagLst xmlns:a="http://schemas.openxmlformats.org/drawingml/2006/main" xmlns:r="http://schemas.openxmlformats.org/officeDocument/2006/relationships" xmlns:p="http://schemas.openxmlformats.org/presentationml/2006/main">
  <p:tag name="NUM" val="3"/>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15.xml><?xml version="1.0" encoding="utf-8"?>
<p:tagLst xmlns:a="http://schemas.openxmlformats.org/drawingml/2006/main" xmlns:r="http://schemas.openxmlformats.org/officeDocument/2006/relationships" xmlns:p="http://schemas.openxmlformats.org/presentationml/2006/main">
  <p:tag name="NUM" val="3"/>
</p:tagLst>
</file>

<file path=ppt/tags/tag116.xml><?xml version="1.0" encoding="utf-8"?>
<p:tagLst xmlns:a="http://schemas.openxmlformats.org/drawingml/2006/main" xmlns:r="http://schemas.openxmlformats.org/officeDocument/2006/relationships" xmlns:p="http://schemas.openxmlformats.org/presentationml/2006/main">
  <p:tag name="NUM" val="4"/>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20.xml><?xml version="1.0" encoding="utf-8"?>
<p:tagLst xmlns:a="http://schemas.openxmlformats.org/drawingml/2006/main" xmlns:r="http://schemas.openxmlformats.org/officeDocument/2006/relationships" xmlns:p="http://schemas.openxmlformats.org/presentationml/2006/main">
  <p:tag name="NUM" val="1"/>
</p:tagLst>
</file>

<file path=ppt/tags/tag121.xml><?xml version="1.0" encoding="utf-8"?>
<p:tagLst xmlns:a="http://schemas.openxmlformats.org/drawingml/2006/main" xmlns:r="http://schemas.openxmlformats.org/officeDocument/2006/relationships" xmlns:p="http://schemas.openxmlformats.org/presentationml/2006/main">
  <p:tag name="NUM" val="2"/>
</p:tagLst>
</file>

<file path=ppt/tags/tag122.xml><?xml version="1.0" encoding="utf-8"?>
<p:tagLst xmlns:a="http://schemas.openxmlformats.org/drawingml/2006/main" xmlns:r="http://schemas.openxmlformats.org/officeDocument/2006/relationships" xmlns:p="http://schemas.openxmlformats.org/presentationml/2006/main">
  <p:tag name="NUM" val="1"/>
</p:tagLst>
</file>

<file path=ppt/tags/tag123.xml><?xml version="1.0" encoding="utf-8"?>
<p:tagLst xmlns:a="http://schemas.openxmlformats.org/drawingml/2006/main" xmlns:r="http://schemas.openxmlformats.org/officeDocument/2006/relationships" xmlns:p="http://schemas.openxmlformats.org/presentationml/2006/main">
  <p:tag name="NUM" val="2"/>
</p:tagLst>
</file>

<file path=ppt/tags/tag124.xml><?xml version="1.0" encoding="utf-8"?>
<p:tagLst xmlns:a="http://schemas.openxmlformats.org/drawingml/2006/main" xmlns:r="http://schemas.openxmlformats.org/officeDocument/2006/relationships" xmlns:p="http://schemas.openxmlformats.org/presentationml/2006/main">
  <p:tag name="NUM" val="3"/>
</p:tagLst>
</file>

<file path=ppt/tags/tag125.xml><?xml version="1.0" encoding="utf-8"?>
<p:tagLst xmlns:a="http://schemas.openxmlformats.org/drawingml/2006/main" xmlns:r="http://schemas.openxmlformats.org/officeDocument/2006/relationships" xmlns:p="http://schemas.openxmlformats.org/presentationml/2006/main">
  <p:tag name="NUM" val="1"/>
</p:tagLst>
</file>

<file path=ppt/tags/tag126.xml><?xml version="1.0" encoding="utf-8"?>
<p:tagLst xmlns:a="http://schemas.openxmlformats.org/drawingml/2006/main" xmlns:r="http://schemas.openxmlformats.org/officeDocument/2006/relationships" xmlns:p="http://schemas.openxmlformats.org/presentationml/2006/main">
  <p:tag name="NUM" val="2"/>
</p:tagLst>
</file>

<file path=ppt/tags/tag127.xml><?xml version="1.0" encoding="utf-8"?>
<p:tagLst xmlns:a="http://schemas.openxmlformats.org/drawingml/2006/main" xmlns:r="http://schemas.openxmlformats.org/officeDocument/2006/relationships" xmlns:p="http://schemas.openxmlformats.org/presentationml/2006/main">
  <p:tag name="NUM" val="3"/>
</p:tagLst>
</file>

<file path=ppt/tags/tag128.xml><?xml version="1.0" encoding="utf-8"?>
<p:tagLst xmlns:a="http://schemas.openxmlformats.org/drawingml/2006/main" xmlns:r="http://schemas.openxmlformats.org/officeDocument/2006/relationships" xmlns:p="http://schemas.openxmlformats.org/presentationml/2006/main">
  <p:tag name="NUM" val="1"/>
</p:tagLst>
</file>

<file path=ppt/tags/tag129.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1"/>
</p:tagLst>
</file>

<file path=ppt/tags/tag132.xml><?xml version="1.0" encoding="utf-8"?>
<p:tagLst xmlns:a="http://schemas.openxmlformats.org/drawingml/2006/main" xmlns:r="http://schemas.openxmlformats.org/officeDocument/2006/relationships" xmlns:p="http://schemas.openxmlformats.org/presentationml/2006/main">
  <p:tag name="NUM" val="1"/>
</p:tagLst>
</file>

<file path=ppt/tags/tag133.xml><?xml version="1.0" encoding="utf-8"?>
<p:tagLst xmlns:a="http://schemas.openxmlformats.org/drawingml/2006/main" xmlns:r="http://schemas.openxmlformats.org/officeDocument/2006/relationships" xmlns:p="http://schemas.openxmlformats.org/presentationml/2006/main">
  <p:tag name="NUM" val="1"/>
</p:tagLst>
</file>

<file path=ppt/tags/tag134.xml><?xml version="1.0" encoding="utf-8"?>
<p:tagLst xmlns:a="http://schemas.openxmlformats.org/drawingml/2006/main" xmlns:r="http://schemas.openxmlformats.org/officeDocument/2006/relationships" xmlns:p="http://schemas.openxmlformats.org/presentationml/2006/main">
  <p:tag name="NUM" val="2"/>
</p:tagLst>
</file>

<file path=ppt/tags/tag135.xml><?xml version="1.0" encoding="utf-8"?>
<p:tagLst xmlns:a="http://schemas.openxmlformats.org/drawingml/2006/main" xmlns:r="http://schemas.openxmlformats.org/officeDocument/2006/relationships" xmlns:p="http://schemas.openxmlformats.org/presentationml/2006/main">
  <p:tag name="NUM" val="1"/>
</p:tagLst>
</file>

<file path=ppt/tags/tag136.xml><?xml version="1.0" encoding="utf-8"?>
<p:tagLst xmlns:a="http://schemas.openxmlformats.org/drawingml/2006/main" xmlns:r="http://schemas.openxmlformats.org/officeDocument/2006/relationships" xmlns:p="http://schemas.openxmlformats.org/presentationml/2006/main">
  <p:tag name="NUM" val="2"/>
</p:tagLst>
</file>

<file path=ppt/tags/tag137.xml><?xml version="1.0" encoding="utf-8"?>
<p:tagLst xmlns:a="http://schemas.openxmlformats.org/drawingml/2006/main" xmlns:r="http://schemas.openxmlformats.org/officeDocument/2006/relationships" xmlns:p="http://schemas.openxmlformats.org/presentationml/2006/main">
  <p:tag name="NUM" val="1"/>
</p:tagLst>
</file>

<file path=ppt/tags/tag138.xml><?xml version="1.0" encoding="utf-8"?>
<p:tagLst xmlns:a="http://schemas.openxmlformats.org/drawingml/2006/main" xmlns:r="http://schemas.openxmlformats.org/officeDocument/2006/relationships" xmlns:p="http://schemas.openxmlformats.org/presentationml/2006/main">
  <p:tag name="NUM" val="2"/>
</p:tagLst>
</file>

<file path=ppt/tags/tag139.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40.xml><?xml version="1.0" encoding="utf-8"?>
<p:tagLst xmlns:a="http://schemas.openxmlformats.org/drawingml/2006/main" xmlns:r="http://schemas.openxmlformats.org/officeDocument/2006/relationships" xmlns:p="http://schemas.openxmlformats.org/presentationml/2006/main">
  <p:tag name="NUM" val="2"/>
</p:tagLst>
</file>

<file path=ppt/tags/tag141.xml><?xml version="1.0" encoding="utf-8"?>
<p:tagLst xmlns:a="http://schemas.openxmlformats.org/drawingml/2006/main" xmlns:r="http://schemas.openxmlformats.org/officeDocument/2006/relationships" xmlns:p="http://schemas.openxmlformats.org/presentationml/2006/main">
  <p:tag name="NUM" val="3"/>
</p:tagLst>
</file>

<file path=ppt/tags/tag142.xml><?xml version="1.0" encoding="utf-8"?>
<p:tagLst xmlns:a="http://schemas.openxmlformats.org/drawingml/2006/main" xmlns:r="http://schemas.openxmlformats.org/officeDocument/2006/relationships" xmlns:p="http://schemas.openxmlformats.org/presentationml/2006/main">
  <p:tag name="NUM" val="1"/>
</p:tagLst>
</file>

<file path=ppt/tags/tag143.xml><?xml version="1.0" encoding="utf-8"?>
<p:tagLst xmlns:a="http://schemas.openxmlformats.org/drawingml/2006/main" xmlns:r="http://schemas.openxmlformats.org/officeDocument/2006/relationships" xmlns:p="http://schemas.openxmlformats.org/presentationml/2006/main">
  <p:tag name="NUM" val="2"/>
</p:tagLst>
</file>

<file path=ppt/tags/tag144.xml><?xml version="1.0" encoding="utf-8"?>
<p:tagLst xmlns:a="http://schemas.openxmlformats.org/drawingml/2006/main" xmlns:r="http://schemas.openxmlformats.org/officeDocument/2006/relationships" xmlns:p="http://schemas.openxmlformats.org/presentationml/2006/main">
  <p:tag name="NUM" val="3"/>
</p:tagLst>
</file>

<file path=ppt/tags/tag145.xml><?xml version="1.0" encoding="utf-8"?>
<p:tagLst xmlns:a="http://schemas.openxmlformats.org/drawingml/2006/main" xmlns:r="http://schemas.openxmlformats.org/officeDocument/2006/relationships" xmlns:p="http://schemas.openxmlformats.org/presentationml/2006/main">
  <p:tag name="NUM" val="1"/>
</p:tagLst>
</file>

<file path=ppt/tags/tag146.xml><?xml version="1.0" encoding="utf-8"?>
<p:tagLst xmlns:a="http://schemas.openxmlformats.org/drawingml/2006/main" xmlns:r="http://schemas.openxmlformats.org/officeDocument/2006/relationships" xmlns:p="http://schemas.openxmlformats.org/presentationml/2006/main">
  <p:tag name="NUM" val="2"/>
</p:tagLst>
</file>

<file path=ppt/tags/tag147.xml><?xml version="1.0" encoding="utf-8"?>
<p:tagLst xmlns:a="http://schemas.openxmlformats.org/drawingml/2006/main" xmlns:r="http://schemas.openxmlformats.org/officeDocument/2006/relationships" xmlns:p="http://schemas.openxmlformats.org/presentationml/2006/main">
  <p:tag name="NUM" val="1"/>
</p:tagLst>
</file>

<file path=ppt/tags/tag148.xml><?xml version="1.0" encoding="utf-8"?>
<p:tagLst xmlns:a="http://schemas.openxmlformats.org/drawingml/2006/main" xmlns:r="http://schemas.openxmlformats.org/officeDocument/2006/relationships" xmlns:p="http://schemas.openxmlformats.org/presentationml/2006/main">
  <p:tag name="NUM" val="2"/>
</p:tagLst>
</file>

<file path=ppt/tags/tag149.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50.xml><?xml version="1.0" encoding="utf-8"?>
<p:tagLst xmlns:a="http://schemas.openxmlformats.org/drawingml/2006/main" xmlns:r="http://schemas.openxmlformats.org/officeDocument/2006/relationships" xmlns:p="http://schemas.openxmlformats.org/presentationml/2006/main">
  <p:tag name="NUM" val="2"/>
</p:tagLst>
</file>

<file path=ppt/tags/tag151.xml><?xml version="1.0" encoding="utf-8"?>
<p:tagLst xmlns:a="http://schemas.openxmlformats.org/drawingml/2006/main" xmlns:r="http://schemas.openxmlformats.org/officeDocument/2006/relationships" xmlns:p="http://schemas.openxmlformats.org/presentationml/2006/main">
  <p:tag name="NUM" val="3"/>
</p:tagLst>
</file>

<file path=ppt/tags/tag152.xml><?xml version="1.0" encoding="utf-8"?>
<p:tagLst xmlns:a="http://schemas.openxmlformats.org/drawingml/2006/main" xmlns:r="http://schemas.openxmlformats.org/officeDocument/2006/relationships" xmlns:p="http://schemas.openxmlformats.org/presentationml/2006/main">
  <p:tag name="NUM" val="1"/>
</p:tagLst>
</file>

<file path=ppt/tags/tag153.xml><?xml version="1.0" encoding="utf-8"?>
<p:tagLst xmlns:a="http://schemas.openxmlformats.org/drawingml/2006/main" xmlns:r="http://schemas.openxmlformats.org/officeDocument/2006/relationships" xmlns:p="http://schemas.openxmlformats.org/presentationml/2006/main">
  <p:tag name="NUM" val="2"/>
</p:tagLst>
</file>

<file path=ppt/tags/tag154.xml><?xml version="1.0" encoding="utf-8"?>
<p:tagLst xmlns:a="http://schemas.openxmlformats.org/drawingml/2006/main" xmlns:r="http://schemas.openxmlformats.org/officeDocument/2006/relationships" xmlns:p="http://schemas.openxmlformats.org/presentationml/2006/main">
  <p:tag name="NUM" val="1"/>
</p:tagLst>
</file>

<file path=ppt/tags/tag155.xml><?xml version="1.0" encoding="utf-8"?>
<p:tagLst xmlns:a="http://schemas.openxmlformats.org/drawingml/2006/main" xmlns:r="http://schemas.openxmlformats.org/officeDocument/2006/relationships" xmlns:p="http://schemas.openxmlformats.org/presentationml/2006/main">
  <p:tag name="NUM" val="2"/>
</p:tagLst>
</file>

<file path=ppt/tags/tag156.xml><?xml version="1.0" encoding="utf-8"?>
<p:tagLst xmlns:a="http://schemas.openxmlformats.org/drawingml/2006/main" xmlns:r="http://schemas.openxmlformats.org/officeDocument/2006/relationships" xmlns:p="http://schemas.openxmlformats.org/presentationml/2006/main">
  <p:tag name="NUM" val="1"/>
</p:tagLst>
</file>

<file path=ppt/tags/tag157.xml><?xml version="1.0" encoding="utf-8"?>
<p:tagLst xmlns:a="http://schemas.openxmlformats.org/drawingml/2006/main" xmlns:r="http://schemas.openxmlformats.org/officeDocument/2006/relationships" xmlns:p="http://schemas.openxmlformats.org/presentationml/2006/main">
  <p:tag name="NUM" val="2"/>
</p:tagLst>
</file>

<file path=ppt/tags/tag158.xml><?xml version="1.0" encoding="utf-8"?>
<p:tagLst xmlns:a="http://schemas.openxmlformats.org/drawingml/2006/main" xmlns:r="http://schemas.openxmlformats.org/officeDocument/2006/relationships" xmlns:p="http://schemas.openxmlformats.org/presentationml/2006/main">
  <p:tag name="NUM" val="1"/>
</p:tagLst>
</file>

<file path=ppt/tags/tag159.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60.xml><?xml version="1.0" encoding="utf-8"?>
<p:tagLst xmlns:a="http://schemas.openxmlformats.org/drawingml/2006/main" xmlns:r="http://schemas.openxmlformats.org/officeDocument/2006/relationships" xmlns:p="http://schemas.openxmlformats.org/presentationml/2006/main">
  <p:tag name="NUM" val="1"/>
</p:tagLst>
</file>

<file path=ppt/tags/tag161.xml><?xml version="1.0" encoding="utf-8"?>
<p:tagLst xmlns:a="http://schemas.openxmlformats.org/drawingml/2006/main" xmlns:r="http://schemas.openxmlformats.org/officeDocument/2006/relationships" xmlns:p="http://schemas.openxmlformats.org/presentationml/2006/main">
  <p:tag name="NUM" val="2"/>
</p:tagLst>
</file>

<file path=ppt/tags/tag162.xml><?xml version="1.0" encoding="utf-8"?>
<p:tagLst xmlns:a="http://schemas.openxmlformats.org/drawingml/2006/main" xmlns:r="http://schemas.openxmlformats.org/officeDocument/2006/relationships" xmlns:p="http://schemas.openxmlformats.org/presentationml/2006/main">
  <p:tag name="NUM" val="3"/>
</p:tagLst>
</file>

<file path=ppt/tags/tag163.xml><?xml version="1.0" encoding="utf-8"?>
<p:tagLst xmlns:a="http://schemas.openxmlformats.org/drawingml/2006/main" xmlns:r="http://schemas.openxmlformats.org/officeDocument/2006/relationships" xmlns:p="http://schemas.openxmlformats.org/presentationml/2006/main">
  <p:tag name="NUM" val="1"/>
</p:tagLst>
</file>

<file path=ppt/tags/tag164.xml><?xml version="1.0" encoding="utf-8"?>
<p:tagLst xmlns:a="http://schemas.openxmlformats.org/drawingml/2006/main" xmlns:r="http://schemas.openxmlformats.org/officeDocument/2006/relationships" xmlns:p="http://schemas.openxmlformats.org/presentationml/2006/main">
  <p:tag name="NUM" val="2"/>
</p:tagLst>
</file>

<file path=ppt/tags/tag165.xml><?xml version="1.0" encoding="utf-8"?>
<p:tagLst xmlns:a="http://schemas.openxmlformats.org/drawingml/2006/main" xmlns:r="http://schemas.openxmlformats.org/officeDocument/2006/relationships" xmlns:p="http://schemas.openxmlformats.org/presentationml/2006/main">
  <p:tag name="NUM" val="3"/>
</p:tagLst>
</file>

<file path=ppt/tags/tag166.xml><?xml version="1.0" encoding="utf-8"?>
<p:tagLst xmlns:a="http://schemas.openxmlformats.org/drawingml/2006/main" xmlns:r="http://schemas.openxmlformats.org/officeDocument/2006/relationships" xmlns:p="http://schemas.openxmlformats.org/presentationml/2006/main">
  <p:tag name="NUM" val="1"/>
</p:tagLst>
</file>

<file path=ppt/tags/tag167.xml><?xml version="1.0" encoding="utf-8"?>
<p:tagLst xmlns:a="http://schemas.openxmlformats.org/drawingml/2006/main" xmlns:r="http://schemas.openxmlformats.org/officeDocument/2006/relationships" xmlns:p="http://schemas.openxmlformats.org/presentationml/2006/main">
  <p:tag name="NUM" val="2"/>
</p:tagLst>
</file>

<file path=ppt/tags/tag168.xml><?xml version="1.0" encoding="utf-8"?>
<p:tagLst xmlns:a="http://schemas.openxmlformats.org/drawingml/2006/main" xmlns:r="http://schemas.openxmlformats.org/officeDocument/2006/relationships" xmlns:p="http://schemas.openxmlformats.org/presentationml/2006/main">
  <p:tag name="NUM" val="1"/>
</p:tagLst>
</file>

<file path=ppt/tags/tag169.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70.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1"/>
</p:tagLst>
</file>

<file path=ppt/tags/tag56.xml><?xml version="1.0" encoding="utf-8"?>
<p:tagLst xmlns:a="http://schemas.openxmlformats.org/drawingml/2006/main" xmlns:r="http://schemas.openxmlformats.org/officeDocument/2006/relationships" xmlns:p="http://schemas.openxmlformats.org/presentationml/2006/main">
  <p:tag name="NUM" val="2"/>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3"/>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1"/>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1"/>
</p:tagLst>
</file>

<file path=ppt/tags/tag74.xml><?xml version="1.0" encoding="utf-8"?>
<p:tagLst xmlns:a="http://schemas.openxmlformats.org/drawingml/2006/main" xmlns:r="http://schemas.openxmlformats.org/officeDocument/2006/relationships" xmlns:p="http://schemas.openxmlformats.org/presentationml/2006/main">
  <p:tag name="NUM" val="2"/>
</p:tagLst>
</file>

<file path=ppt/tags/tag75.xml><?xml version="1.0" encoding="utf-8"?>
<p:tagLst xmlns:a="http://schemas.openxmlformats.org/drawingml/2006/main" xmlns:r="http://schemas.openxmlformats.org/officeDocument/2006/relationships" xmlns:p="http://schemas.openxmlformats.org/presentationml/2006/main">
  <p:tag name="NUM" val="3"/>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4"/>
</p:tagLst>
</file>

<file path=ppt/tags/tag89.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DF798A546CD84394114876FE53E2C0" ma:contentTypeVersion="0" ma:contentTypeDescription="Create a new document." ma:contentTypeScope="" ma:versionID="e029c3d6b87797ac7874c5248e28f282">
  <xsd:schema xmlns:xsd="http://www.w3.org/2001/XMLSchema" xmlns:p="http://schemas.microsoft.com/office/2006/metadata/properties" targetNamespace="http://schemas.microsoft.com/office/2006/metadata/properties" ma:root="true" ma:fieldsID="3dcc78919608cde4dc395bc423c1dea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32FA0BEB-B609-4D8F-8448-2561459440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A8CC7BB9-1A1C-4CB5-A680-CEA28AD514CE}">
  <ds:schemaRefs>
    <ds:schemaRef ds:uri="http://schemas.microsoft.com/sharepoint/v3/contenttype/forms"/>
  </ds:schemaRefs>
</ds:datastoreItem>
</file>

<file path=customXml/itemProps3.xml><?xml version="1.0" encoding="utf-8"?>
<ds:datastoreItem xmlns:ds="http://schemas.openxmlformats.org/officeDocument/2006/customXml" ds:itemID="{FB57F84B-4B8A-4ABF-8990-6ADF72AB89AE}">
  <ds:schemaRefs>
    <ds:schemaRef ds:uri="http://schemas.openxmlformats.org/package/2006/metadata/core-properties"/>
    <ds:schemaRef ds:uri="http://purl.org/dc/dcmitype/"/>
    <ds:schemaRef ds:uri="http://purl.org/dc/elements/1.1/"/>
    <ds:schemaRef ds:uri="http://schemas.microsoft.com/office/2006/documentManagement/types"/>
    <ds:schemaRef ds:uri="http://purl.org/dc/terms/"/>
    <ds:schemaRef ds:uri="http://www.w3.org/XML/1998/namespac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9753</TotalTime>
  <Words>2484</Words>
  <Application>Microsoft Office PowerPoint</Application>
  <PresentationFormat>Affichage à l'écran (4:3)</PresentationFormat>
  <Paragraphs>362</Paragraphs>
  <Slides>72</Slides>
  <Notes>14</Notes>
  <HiddenSlides>0</HiddenSlides>
  <MMClips>0</MMClips>
  <ScaleCrop>false</ScaleCrop>
  <HeadingPairs>
    <vt:vector size="4" baseType="variant">
      <vt:variant>
        <vt:lpstr>Thème</vt:lpstr>
      </vt:variant>
      <vt:variant>
        <vt:i4>1</vt:i4>
      </vt:variant>
      <vt:variant>
        <vt:lpstr>Titres des diapositives</vt:lpstr>
      </vt:variant>
      <vt:variant>
        <vt:i4>72</vt:i4>
      </vt:variant>
    </vt:vector>
  </HeadingPairs>
  <TitlesOfParts>
    <vt:vector size="73" baseType="lpstr">
      <vt:lpstr>Тема Office</vt:lpstr>
      <vt:lpstr>Red October</vt:lpstr>
      <vt:lpstr>Diapositive 2</vt:lpstr>
      <vt:lpstr>Diapositive 3</vt:lpstr>
      <vt:lpstr>Diapositive 4</vt:lpstr>
      <vt:lpstr>Diapositive 5</vt:lpstr>
      <vt:lpstr>Diapositive 6</vt:lpstr>
      <vt:lpstr>Octobre 2012</vt:lpstr>
      <vt:lpstr>Diapositive 8</vt:lpstr>
      <vt:lpstr>Synthèse</vt:lpstr>
      <vt:lpstr>Synthèse</vt:lpstr>
      <vt:lpstr>Synthèse</vt:lpstr>
      <vt:lpstr>Synthèse</vt:lpstr>
      <vt:lpstr>Diapositive 13</vt:lpstr>
      <vt:lpstr>Anatomie d'une attaque</vt:lpstr>
      <vt:lpstr>Première Etape</vt:lpstr>
      <vt:lpstr>Première Etape</vt:lpstr>
      <vt:lpstr>Première Etape</vt:lpstr>
      <vt:lpstr>Première Etape</vt:lpstr>
      <vt:lpstr>Exploits – Origine chinoise</vt:lpstr>
      <vt:lpstr>Quelques noms de fichiers utilisés lors des attaques</vt:lpstr>
      <vt:lpstr>Diapositive 21</vt:lpstr>
      <vt:lpstr>Première Etape</vt:lpstr>
      <vt:lpstr>Première Etape MSC.BAT</vt:lpstr>
      <vt:lpstr>Première Etape</vt:lpstr>
      <vt:lpstr>Première Etape</vt:lpstr>
      <vt:lpstr>Première Etape</vt:lpstr>
      <vt:lpstr>Première Etape</vt:lpstr>
      <vt:lpstr>Première Etape</vt:lpstr>
      <vt:lpstr>Première Etape</vt:lpstr>
      <vt:lpstr>Seconde Etape</vt:lpstr>
      <vt:lpstr>Seconde Etape</vt:lpstr>
      <vt:lpstr>Diapositive 32</vt:lpstr>
      <vt:lpstr>Chronologie</vt:lpstr>
      <vt:lpstr>Chronologie</vt:lpstr>
      <vt:lpstr>Diapositive 35</vt:lpstr>
      <vt:lpstr>Cibles</vt:lpstr>
      <vt:lpstr>Statistiques:  Kaspersky Security Network (KSN)</vt:lpstr>
      <vt:lpstr>Statistiques: Sinkhole</vt:lpstr>
      <vt:lpstr>Statistiques: Sinkhole</vt:lpstr>
      <vt:lpstr>Statistiques: Sinkhole</vt:lpstr>
      <vt:lpstr>Statistiques: Sinkhole</vt:lpstr>
      <vt:lpstr>Diapositive 42</vt:lpstr>
      <vt:lpstr>Diapositive 43</vt:lpstr>
      <vt:lpstr>Enregistrements C &amp; C </vt:lpstr>
      <vt:lpstr>C &amp; C Facts (and fail)</vt:lpstr>
      <vt:lpstr>C &amp; C Facts (and fail)</vt:lpstr>
      <vt:lpstr>C &amp; C Facts (and fail)</vt:lpstr>
      <vt:lpstr>C &amp; C Facts (and fail)</vt:lpstr>
      <vt:lpstr>Infrastructure Red October</vt:lpstr>
      <vt:lpstr>C &amp; C Facts (and fail)</vt:lpstr>
      <vt:lpstr>Diapositive 51</vt:lpstr>
      <vt:lpstr>Module Framework</vt:lpstr>
      <vt:lpstr>Les différents groupes de modules</vt:lpstr>
      <vt:lpstr>Les différents groupes de modules</vt:lpstr>
      <vt:lpstr>Les différents groupes de modules</vt:lpstr>
      <vt:lpstr>Adobe Reader/Ms Office Backdoor</vt:lpstr>
      <vt:lpstr>Adobe Reader/Ms Office Backdoor</vt:lpstr>
      <vt:lpstr>Adobe Reader/Ms Office Backdoor</vt:lpstr>
      <vt:lpstr>USBStealer – Acid Crypto</vt:lpstr>
      <vt:lpstr>L’autre logiciel de Crypto</vt:lpstr>
      <vt:lpstr>Module : Dump Configuration CISCO</vt:lpstr>
      <vt:lpstr>Diapositive 62</vt:lpstr>
      <vt:lpstr>Les modules pour mobiles</vt:lpstr>
      <vt:lpstr>Le module Iphone</vt:lpstr>
      <vt:lpstr>Le module Iphone</vt:lpstr>
      <vt:lpstr>Le module Nokia</vt:lpstr>
      <vt:lpstr>Le module Windows Mobile</vt:lpstr>
      <vt:lpstr>Le module Windows Mobile</vt:lpstr>
      <vt:lpstr>Le module Windows Mobile</vt:lpstr>
      <vt:lpstr>Les modules mobiles</vt:lpstr>
      <vt:lpstr>Diapositive 71</vt:lpstr>
      <vt:lpstr>Diapositive 72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Stas3d</dc:creator>
  <cp:lastModifiedBy>Kaspersky Lab France</cp:lastModifiedBy>
  <cp:revision>419</cp:revision>
  <dcterms:created xsi:type="dcterms:W3CDTF">2012-12-12T09:50:21Z</dcterms:created>
  <dcterms:modified xsi:type="dcterms:W3CDTF">2013-06-05T14:26:59Z</dcterms:modified>
</cp:coreProperties>
</file>