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1186" autoAdjust="0"/>
  </p:normalViewPr>
  <p:slideViewPr>
    <p:cSldViewPr snapToGrid="0">
      <p:cViewPr varScale="1">
        <p:scale>
          <a:sx n="148" d="100"/>
          <a:sy n="148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EEBB-4FE2-4EF3-943A-BEDCEC891215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0C4A6-F750-4666-922B-0C92643840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8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Sorti en mai 2011, mais noyau dur d’une cinquantaine de joueurs encore actif. Intérêt</a:t>
            </a:r>
            <a:r>
              <a:rPr lang="fr-FR" baseline="0" dirty="0"/>
              <a:t> redoublé depuis l’annonce d’une suite. En vente sur </a:t>
            </a:r>
            <a:r>
              <a:rPr lang="fr-FR" baseline="0" dirty="0" err="1"/>
              <a:t>Steam</a:t>
            </a:r>
            <a:r>
              <a:rPr lang="fr-FR" baseline="0" dirty="0"/>
              <a:t>.</a:t>
            </a:r>
          </a:p>
          <a:p>
            <a:r>
              <a:rPr lang="fr-FR" baseline="0" dirty="0"/>
              <a:t>Tour par tour « à l’ancienne » (façon « </a:t>
            </a:r>
            <a:r>
              <a:rPr lang="fr-FR" baseline="0" dirty="0" err="1"/>
              <a:t>play</a:t>
            </a:r>
            <a:r>
              <a:rPr lang="fr-FR" baseline="0" dirty="0"/>
              <a:t> by email »).</a:t>
            </a:r>
          </a:p>
          <a:p>
            <a:r>
              <a:rPr lang="fr-FR" baseline="0" dirty="0"/>
              <a:t>2 variantes de jeu : « light » et « </a:t>
            </a:r>
            <a:r>
              <a:rPr lang="fr-FR" baseline="0" dirty="0" err="1"/>
              <a:t>dark</a:t>
            </a:r>
            <a:r>
              <a:rPr lang="fr-FR" baseline="0" dirty="0"/>
              <a:t> ». </a:t>
            </a:r>
            <a:r>
              <a:rPr lang="fr-FR" baseline="0" dirty="0" err="1"/>
              <a:t>Dark</a:t>
            </a:r>
            <a:r>
              <a:rPr lang="fr-FR" baseline="0" dirty="0"/>
              <a:t> = brouillard de guerre. </a:t>
            </a:r>
          </a:p>
          <a:p>
            <a:endParaRPr lang="fr-FR" baseline="0" dirty="0"/>
          </a:p>
          <a:p>
            <a:r>
              <a:rPr lang="fr-FR" baseline="0" dirty="0"/>
              <a:t>Référence aux premiers clients de Poker en ligne.</a:t>
            </a:r>
          </a:p>
          <a:p>
            <a:r>
              <a:rPr lang="fr-FR" baseline="0" dirty="0"/>
              <a:t>But = le désactiver pour obtenir un avantage tactique majeur.</a:t>
            </a:r>
          </a:p>
          <a:p>
            <a:endParaRPr lang="fr-FR" baseline="0" dirty="0"/>
          </a:p>
          <a:p>
            <a:r>
              <a:rPr lang="fr-FR" baseline="0" dirty="0"/>
              <a:t>Présentation retrace les différentes tentatives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4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Interception des paquets échangées lors de la récupération des données</a:t>
            </a:r>
            <a:r>
              <a:rPr lang="fr-FR" baseline="0" dirty="0"/>
              <a:t> d’une partie.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Blob clairement séparé en deux parties : header puis données binaires.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Comprendre le header : OK. Générer plein de parties avec settings différents, faire un grand tableau sur papier et regarder ce qui change. Contient les métadonnées de la partie : joueurs, tour actuel, etc. 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Partie binaire : description de la carte (murs, zones, etc.) + description des unités (possesseur, </a:t>
            </a:r>
            <a:r>
              <a:rPr lang="fr-FR" baseline="0" dirty="0" err="1"/>
              <a:t>waypoints</a:t>
            </a:r>
            <a:r>
              <a:rPr lang="fr-FR" baseline="0" dirty="0"/>
              <a:t>, …)</a:t>
            </a:r>
          </a:p>
          <a:p>
            <a:pPr marL="171450" indent="-171450">
              <a:buFontTx/>
              <a:buChar char="-"/>
            </a:pPr>
            <a:endParaRPr lang="fr-FR" baseline="0" dirty="0"/>
          </a:p>
          <a:p>
            <a:pPr marL="0" indent="0">
              <a:buFontTx/>
              <a:buNone/>
            </a:pPr>
            <a:r>
              <a:rPr lang="fr-FR" baseline="0" dirty="0"/>
              <a:t>Mais impossible de </a:t>
            </a:r>
            <a:r>
              <a:rPr lang="fr-FR" baseline="0" dirty="0" err="1"/>
              <a:t>parser</a:t>
            </a:r>
            <a:r>
              <a:rPr lang="fr-FR" baseline="0" dirty="0"/>
              <a:t> ça correctement </a:t>
            </a:r>
            <a:r>
              <a:rPr lang="fr-FR" baseline="0" dirty="0">
                <a:sym typeface="Wingdings" panose="05000000000000000000" pitchFamily="2" charset="2"/>
              </a:rPr>
              <a:t>  Fail.</a:t>
            </a:r>
          </a:p>
          <a:p>
            <a:pPr marL="0" indent="0">
              <a:buFontTx/>
              <a:buNone/>
            </a:pPr>
            <a:r>
              <a:rPr lang="fr-FR" baseline="0" dirty="0" err="1">
                <a:sym typeface="Wingdings" panose="05000000000000000000" pitchFamily="2" charset="2"/>
              </a:rPr>
              <a:t>Spec</a:t>
            </a:r>
            <a:r>
              <a:rPr lang="fr-FR" baseline="0" dirty="0">
                <a:sym typeface="Wingdings" panose="05000000000000000000" pitchFamily="2" charset="2"/>
              </a:rPr>
              <a:t> complète du header disponible sur https://blog.kwiatkowski.fr/?q=fr/brokensynapse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61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« Qu’à cela ne tienne, je vais reverser la fonction qui décode les données du blob »</a:t>
            </a:r>
          </a:p>
          <a:p>
            <a:endParaRPr lang="fr-FR" dirty="0"/>
          </a:p>
          <a:p>
            <a:r>
              <a:rPr lang="fr-FR" dirty="0"/>
              <a:t>Fichiers .</a:t>
            </a:r>
            <a:r>
              <a:rPr lang="fr-FR" dirty="0" err="1"/>
              <a:t>cs.dso</a:t>
            </a:r>
            <a:r>
              <a:rPr lang="fr-FR" dirty="0"/>
              <a:t> : Scripts Torque compilés</a:t>
            </a:r>
            <a:r>
              <a:rPr lang="fr-FR" baseline="0" dirty="0"/>
              <a:t>. La logique du jeu est vraisemblablement là-dedans.</a:t>
            </a:r>
          </a:p>
          <a:p>
            <a:pPr marL="171450" indent="-171450">
              <a:buFont typeface="Symbol" panose="05050102010706020507" pitchFamily="18" charset="2"/>
              <a:buChar char="Þ"/>
            </a:pPr>
            <a:r>
              <a:rPr lang="fr-FR" baseline="0" dirty="0">
                <a:sym typeface="Wingdings" panose="05000000000000000000" pitchFamily="2" charset="2"/>
              </a:rPr>
              <a:t>Je suis en train de débugger l’interpréteur.</a:t>
            </a:r>
          </a:p>
          <a:p>
            <a:pPr marL="171450" indent="-171450">
              <a:buFont typeface="Symbol" panose="05050102010706020507" pitchFamily="18" charset="2"/>
              <a:buChar char="Þ"/>
            </a:pPr>
            <a:endParaRPr lang="fr-FR" baseline="0" dirty="0">
              <a:sym typeface="Wingdings" panose="05000000000000000000" pitchFamily="2" charset="2"/>
            </a:endParaRPr>
          </a:p>
          <a:p>
            <a:pPr marL="0" indent="0">
              <a:buFont typeface="Symbol" panose="05050102010706020507" pitchFamily="18" charset="2"/>
              <a:buNone/>
            </a:pPr>
            <a:r>
              <a:rPr lang="fr-FR" baseline="0" dirty="0">
                <a:sym typeface="Wingdings" panose="05000000000000000000" pitchFamily="2" charset="2"/>
              </a:rPr>
              <a:t>NB : .</a:t>
            </a:r>
            <a:r>
              <a:rPr lang="fr-FR" baseline="0" dirty="0" err="1">
                <a:sym typeface="Wingdings" panose="05000000000000000000" pitchFamily="2" charset="2"/>
              </a:rPr>
              <a:t>cs</a:t>
            </a:r>
            <a:r>
              <a:rPr lang="fr-FR" baseline="0" dirty="0">
                <a:sym typeface="Wingdings" panose="05000000000000000000" pitchFamily="2" charset="2"/>
              </a:rPr>
              <a:t> != C#.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06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Trois piles : entiers</a:t>
            </a:r>
            <a:r>
              <a:rPr lang="fr-FR" baseline="0" dirty="0"/>
              <a:t> (booléens), flottants, chaînes de caractères</a:t>
            </a:r>
          </a:p>
          <a:p>
            <a:r>
              <a:rPr lang="fr-FR" baseline="0" dirty="0"/>
              <a:t>Aucune optimisation des scripts lors de la compilation : %var = 1+1+1 génère 2 additions.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187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Fonctionnement du </a:t>
            </a:r>
            <a:r>
              <a:rPr lang="fr-FR" dirty="0" err="1"/>
              <a:t>décompilateur</a:t>
            </a:r>
            <a:r>
              <a:rPr lang="fr-FR" dirty="0"/>
              <a:t>. Exemple simple avec les</a:t>
            </a:r>
            <a:r>
              <a:rPr lang="fr-FR" baseline="0" dirty="0"/>
              <a:t> opérations faciles (arithmétique, etc.)</a:t>
            </a:r>
            <a:endParaRPr lang="fr-FR" dirty="0"/>
          </a:p>
          <a:p>
            <a:r>
              <a:rPr lang="fr-FR" dirty="0"/>
              <a:t>Techniquement, OP_LOADIMMED_FLT est</a:t>
            </a:r>
            <a:r>
              <a:rPr lang="fr-FR" baseline="0" dirty="0"/>
              <a:t> suivi d’une référence dans la table des flottants. Ici, la « résolution » n’est pas traitée pour simplifier.</a:t>
            </a:r>
          </a:p>
          <a:p>
            <a:endParaRPr lang="fr-FR" baseline="0" dirty="0"/>
          </a:p>
          <a:p>
            <a:r>
              <a:rPr lang="fr-FR" baseline="0" dirty="0"/>
              <a:t>[animation qui tue]</a:t>
            </a:r>
          </a:p>
          <a:p>
            <a:endParaRPr lang="fr-FR" baseline="0" dirty="0"/>
          </a:p>
          <a:p>
            <a:r>
              <a:rPr lang="fr-FR" baseline="0" dirty="0"/>
              <a:t>De cette manière, on fait mécaniquement réapparaitre le code source.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29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 problèmes</a:t>
            </a:r>
            <a:r>
              <a:rPr lang="fr-FR" baseline="0" dirty="0"/>
              <a:t> distincts :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Déterminer la nature de la structure (if, for/</a:t>
            </a:r>
            <a:r>
              <a:rPr lang="fr-FR" baseline="0" dirty="0" err="1"/>
              <a:t>while</a:t>
            </a:r>
            <a:r>
              <a:rPr lang="fr-FR" baseline="0" dirty="0"/>
              <a:t>, autre chose ?)</a:t>
            </a:r>
          </a:p>
          <a:p>
            <a:pPr marL="171450" indent="-171450">
              <a:buFontTx/>
              <a:buChar char="-"/>
            </a:pPr>
            <a:r>
              <a:rPr lang="fr-FR" dirty="0"/>
              <a:t>Où les s’arrêtent-elles</a:t>
            </a:r>
            <a:r>
              <a:rPr lang="fr-FR" baseline="0" dirty="0"/>
              <a:t> ?</a:t>
            </a:r>
          </a:p>
          <a:p>
            <a:pPr marL="171450" indent="-171450">
              <a:buFontTx/>
              <a:buChar char="-"/>
            </a:pPr>
            <a:endParaRPr lang="fr-FR" baseline="0" dirty="0"/>
          </a:p>
          <a:p>
            <a:pPr marL="0" indent="0">
              <a:buFontTx/>
              <a:buNone/>
            </a:pPr>
            <a:r>
              <a:rPr lang="fr-FR" baseline="0" dirty="0"/>
              <a:t>Solution du second problème : « annoter » le </a:t>
            </a:r>
            <a:r>
              <a:rPr lang="fr-FR" baseline="0" dirty="0" err="1"/>
              <a:t>bytecode</a:t>
            </a:r>
            <a:r>
              <a:rPr lang="fr-FR" baseline="0" dirty="0"/>
              <a:t>. Penser à enlever les </a:t>
            </a:r>
            <a:r>
              <a:rPr lang="fr-FR" baseline="0" dirty="0" err="1"/>
              <a:t>opcodes</a:t>
            </a:r>
            <a:r>
              <a:rPr lang="fr-FR" baseline="0" dirty="0"/>
              <a:t> ajoutés, ou tous les sauts absolus sont désynchronisés.</a:t>
            </a:r>
          </a:p>
          <a:p>
            <a:pPr marL="0" indent="0">
              <a:buFontTx/>
              <a:buNone/>
            </a:pPr>
            <a:endParaRPr lang="fr-FR" baseline="0" dirty="0"/>
          </a:p>
          <a:p>
            <a:r>
              <a:rPr lang="fr-FR" dirty="0"/>
              <a:t>Code</a:t>
            </a:r>
            <a:r>
              <a:rPr lang="fr-FR" baseline="0" dirty="0"/>
              <a:t> source restauré : fortement similaire à l’original (for convertis en </a:t>
            </a:r>
            <a:r>
              <a:rPr lang="fr-FR" baseline="0" dirty="0" err="1"/>
              <a:t>while</a:t>
            </a:r>
            <a:r>
              <a:rPr lang="fr-FR" baseline="0" dirty="0"/>
              <a:t>).</a:t>
            </a:r>
          </a:p>
          <a:p>
            <a:endParaRPr lang="fr-FR" baseline="0" dirty="0"/>
          </a:p>
          <a:p>
            <a:r>
              <a:rPr lang="fr-FR" baseline="0" dirty="0"/>
              <a:t>Problème : entre la version 2016 clonée et la version 2011 utilisée par FS, la </a:t>
            </a:r>
            <a:r>
              <a:rPr lang="fr-FR" baseline="0" dirty="0" err="1"/>
              <a:t>spec</a:t>
            </a:r>
            <a:r>
              <a:rPr lang="fr-FR" baseline="0" dirty="0"/>
              <a:t> du </a:t>
            </a:r>
            <a:r>
              <a:rPr lang="fr-FR" baseline="0" dirty="0" err="1"/>
              <a:t>bytecode</a:t>
            </a:r>
            <a:r>
              <a:rPr lang="fr-FR" baseline="0" dirty="0"/>
              <a:t> a évolué !</a:t>
            </a:r>
            <a:endParaRPr lang="fr-FR" dirty="0"/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3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Liste d’</a:t>
            </a:r>
            <a:r>
              <a:rPr lang="fr-FR" dirty="0" err="1"/>
              <a:t>opcodes</a:t>
            </a:r>
            <a:r>
              <a:rPr lang="fr-FR" dirty="0"/>
              <a:t> décalée à</a:t>
            </a:r>
            <a:r>
              <a:rPr lang="fr-FR" baseline="0" dirty="0"/>
              <a:t> cause d’</a:t>
            </a:r>
            <a:r>
              <a:rPr lang="fr-FR" baseline="0" dirty="0" err="1"/>
              <a:t>opcodes</a:t>
            </a:r>
            <a:r>
              <a:rPr lang="fr-FR" baseline="0" dirty="0"/>
              <a:t> rajoutés.</a:t>
            </a:r>
          </a:p>
          <a:p>
            <a:r>
              <a:rPr lang="fr-FR" baseline="0" dirty="0"/>
              <a:t>Changement dans la taille des offsets, vraisemblablement pour une version 64 bits de Torque2D.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23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Démo : modifier </a:t>
            </a:r>
            <a:r>
              <a:rPr lang="fr-FR" dirty="0" err="1"/>
              <a:t>psychoff</a:t>
            </a:r>
            <a:r>
              <a:rPr lang="fr-FR" dirty="0"/>
              <a:t>/</a:t>
            </a:r>
            <a:r>
              <a:rPr lang="fr-FR" dirty="0" err="1"/>
              <a:t>gameScripts</a:t>
            </a:r>
            <a:r>
              <a:rPr lang="fr-FR" dirty="0"/>
              <a:t>/</a:t>
            </a:r>
            <a:r>
              <a:rPr lang="fr-FR" dirty="0" err="1"/>
              <a:t>mtInGame.cs</a:t>
            </a:r>
            <a:r>
              <a:rPr lang="fr-FR" baseline="0" dirty="0"/>
              <a:t> </a:t>
            </a:r>
            <a:r>
              <a:rPr lang="fr-FR" baseline="0" dirty="0">
                <a:sym typeface="Wingdings" panose="05000000000000000000" pitchFamily="2" charset="2"/>
              </a:rPr>
              <a:t> fonction loadMTStage4()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0C4A6-F750-4666-922B-0C92643840E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99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83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7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2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1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9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01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9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0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6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4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8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Broken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Synapse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Désactivation du brouillard de guerre dans un jeu de stratégie en ligne</a:t>
            </a:r>
          </a:p>
        </p:txBody>
      </p:sp>
    </p:spTree>
    <p:extLst>
      <p:ext uri="{BB962C8B-B14F-4D97-AF65-F5344CB8AC3E}">
        <p14:creationId xmlns:p14="http://schemas.microsoft.com/office/powerpoint/2010/main" val="170517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Données « sensibles » masquées mais transmises</a:t>
            </a:r>
          </a:p>
          <a:p>
            <a:endParaRPr lang="fr-FR" dirty="0"/>
          </a:p>
          <a:p>
            <a:r>
              <a:rPr lang="fr-FR" dirty="0" err="1"/>
              <a:t>Décompilateur</a:t>
            </a:r>
            <a:r>
              <a:rPr lang="fr-FR" dirty="0"/>
              <a:t> et scripts disponibles sur GitHub</a:t>
            </a:r>
          </a:p>
          <a:p>
            <a:pPr lvl="1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https://github.com/JusticeRage/BrokenSynapse</a:t>
            </a:r>
          </a:p>
          <a:p>
            <a:pPr lvl="1"/>
            <a:r>
              <a:rPr lang="fr-FR" dirty="0"/>
              <a:t>Tricher c’est mal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 err="1"/>
              <a:t>Writeup</a:t>
            </a:r>
            <a:r>
              <a:rPr lang="fr-FR" dirty="0"/>
              <a:t> et slides sur mon blog :</a:t>
            </a:r>
          </a:p>
          <a:p>
            <a:pPr lvl="1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https://blog.kwiatkowski.fr/?q=fr/brokensynapse</a:t>
            </a:r>
          </a:p>
          <a:p>
            <a:pPr lvl="1"/>
            <a:endParaRPr lang="fr-FR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fr-FR" dirty="0" err="1"/>
              <a:t>Frozen</a:t>
            </a:r>
            <a:r>
              <a:rPr lang="fr-FR" dirty="0"/>
              <a:t> Synapse 2 annoncé pour 2016</a:t>
            </a:r>
          </a:p>
          <a:p>
            <a:pPr lvl="1"/>
            <a:r>
              <a:rPr lang="fr-FR" dirty="0"/>
              <a:t>Même moteur ? Même </a:t>
            </a:r>
            <a:r>
              <a:rPr lang="fr-FR" dirty="0" err="1"/>
              <a:t>décompilateur</a:t>
            </a:r>
            <a:r>
              <a:rPr lang="fr-FR" dirty="0"/>
              <a:t> ?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/>
              <a:t>Des questions ?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none" dirty="0"/>
              <a:t>Frozen Synapse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Sorti en 2011</a:t>
            </a:r>
          </a:p>
          <a:p>
            <a:r>
              <a:rPr lang="fr-FR" dirty="0"/>
              <a:t>Jeu de stratégie compétitif en tour par tour</a:t>
            </a:r>
          </a:p>
          <a:p>
            <a:r>
              <a:rPr lang="fr-FR" dirty="0"/>
              <a:t>Objectif : désactiver le brouillard de guerre</a:t>
            </a:r>
          </a:p>
        </p:txBody>
      </p:sp>
    </p:spTree>
    <p:extLst>
      <p:ext uri="{BB962C8B-B14F-4D97-AF65-F5344CB8AC3E}">
        <p14:creationId xmlns:p14="http://schemas.microsoft.com/office/powerpoint/2010/main" val="201009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3741"/>
            <a:ext cx="10515600" cy="1325563"/>
          </a:xfrm>
        </p:spPr>
        <p:txBody>
          <a:bodyPr/>
          <a:lstStyle/>
          <a:p>
            <a:r>
              <a:rPr lang="fr-FR" dirty="0"/>
              <a:t>Idée #1 : </a:t>
            </a:r>
            <a:r>
              <a:rPr lang="fr-FR" dirty="0" err="1"/>
              <a:t>Wireshark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5999"/>
            <a:ext cx="10515600" cy="4351338"/>
          </a:xfrm>
        </p:spPr>
        <p:txBody>
          <a:bodyPr/>
          <a:lstStyle/>
          <a:p>
            <a:r>
              <a:rPr lang="fr-FR" dirty="0"/>
              <a:t>Récupération des données d’une partie</a:t>
            </a:r>
          </a:p>
          <a:p>
            <a:pPr lvl="1"/>
            <a:r>
              <a:rPr lang="fr-FR" dirty="0"/>
              <a:t>Client : 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textcom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command 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selectMT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ID]</a:t>
            </a:r>
          </a:p>
          <a:p>
            <a:pPr lvl="1"/>
            <a:r>
              <a:rPr lang="fr-FR" dirty="0"/>
              <a:t>Serveur :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blob.gz</a:t>
            </a: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109213"/>
              </p:ext>
            </p:extLst>
          </p:nvPr>
        </p:nvGraphicFramePr>
        <p:xfrm>
          <a:off x="838200" y="2129900"/>
          <a:ext cx="10038008" cy="4480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038008">
                  <a:extLst>
                    <a:ext uri="{9D8B030D-6E8A-4147-A177-3AD203B41FA5}">
                      <a16:colId xmlns:a16="http://schemas.microsoft.com/office/drawing/2014/main" val="917246244"/>
                    </a:ext>
                  </a:extLst>
                </a:gridCol>
              </a:tblGrid>
              <a:tr h="2023535"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0000h: 06 00 00 00 88 31 33 32 31 38 33 34 09 6D 75 6C  ....ˆ1321834.mul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0010h: 74 69 74 75 72 6E 09 63 61 66 66 69 6E 61 74 6F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titurn.caffinato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0020h: 72 09 32 09 34 09 30 09 4D 61 74 63 68 6D 61 64  r.2.4.0.Matchmad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0030h: 65 09 30 09 31 09 30 09 53 6E 69 70 65 72 5A 77  e.0.1.0.SniperZw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0040h: 6F 6C 66 09 30 09 2D 31 09 30 20 31 09 35 32 20  olf.0.-1.0 1.52 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0050h: 36 32 09 36 31 30 20 32 34 38 09 34 32 37 36 09  62.610 248.4276.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0060h: 31 38 38 09 31 38 09 31 32 39 09 63 61 66 66 69  188.18.129.caffi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0070h: 6E 61 74 6F 72 09 53 6E 69 70 65 72 5A 77 6F 6C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nator.SniperZwol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0080h: 66 09 2D 34 30 2E 30 09 30 09 30 09 30 00 00 00  f.-40.0.0.0.0...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0090h: 00 08 00 00 00 00 00 00 00 0D 0A 6D 61 63 68 69  ...........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machi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00A0h: 6E 65 47 75 6E 00 01 00 00 00 01 00 00 00 00 FF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neGun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..........ÿ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00B0h: FF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FF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FF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00 00 80 BF 03 00 00 00 00 00 00 00 00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ÿÿÿ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..€¿......... 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00C0h: 00 00 00 40 AB 19 44 D0 44 CE 41 01 00 00 00 00  ...@«.DÐDÎA..... </a:t>
                      </a:r>
                    </a:p>
                    <a:p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00D0h: 00 80 BF 00 00 00 00 01 00 00 00 2E 00 00 00 00  .€¿............. </a:t>
                      </a:r>
                    </a:p>
                    <a:p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00E0h: 00 00 00 01 00 00 00 40 AB 19 44 D0 44 CE 41 5B  .......@«.DÐDÎA[</a:t>
                      </a:r>
                    </a:p>
                    <a:p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...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958528"/>
                  </a:ext>
                </a:extLst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10966361" y="2202287"/>
            <a:ext cx="18030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1146665" y="2202287"/>
            <a:ext cx="0" cy="24212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966361" y="4614928"/>
            <a:ext cx="18030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170276" y="3228235"/>
            <a:ext cx="90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Header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0964215" y="4668588"/>
            <a:ext cx="18030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1144519" y="4668587"/>
            <a:ext cx="25757" cy="146849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170276" y="6070534"/>
            <a:ext cx="1960" cy="356964"/>
          </a:xfrm>
          <a:prstGeom prst="line">
            <a:avLst/>
          </a:prstGeom>
          <a:ln w="127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1166617" y="5331628"/>
            <a:ext cx="71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???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739005">
            <a:off x="10405858" y="5535751"/>
            <a:ext cx="1707689" cy="108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#2 : </a:t>
            </a:r>
            <a:r>
              <a:rPr lang="fr-FR" dirty="0" err="1"/>
              <a:t>OllyDbg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 err="1"/>
              <a:t>Breakpoint</a:t>
            </a:r>
            <a:r>
              <a:rPr lang="fr-FR" dirty="0"/>
              <a:t> sur 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/>
              <a:t>Boucle infinie (?) dans un switch-case géant</a:t>
            </a:r>
          </a:p>
          <a:p>
            <a:r>
              <a:rPr lang="fr-FR" dirty="0"/>
              <a:t>Jeu bâti sur le moteur Torque Game Engine</a:t>
            </a:r>
          </a:p>
          <a:p>
            <a:pPr lvl="1"/>
            <a:r>
              <a:rPr lang="fr-FR" dirty="0"/>
              <a:t>Langage de script « maison »</a:t>
            </a:r>
          </a:p>
          <a:p>
            <a:pPr lvl="1"/>
            <a:r>
              <a:rPr lang="fr-FR" dirty="0"/>
              <a:t>Fichiers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r>
              <a:rPr lang="fr-FR" dirty="0"/>
              <a:t> dans le répertoire du jeu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739005">
            <a:off x="6434559" y="4718505"/>
            <a:ext cx="1707689" cy="108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#3 : Décompiler les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9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Code du Torque Game Engine publié en 2013</a:t>
            </a:r>
          </a:p>
          <a:p>
            <a:r>
              <a:rPr lang="fr-FR" dirty="0"/>
              <a:t>Lecture moteur pour comprendre :</a:t>
            </a:r>
          </a:p>
          <a:p>
            <a:pPr lvl="1"/>
            <a:r>
              <a:rPr lang="fr-FR" dirty="0"/>
              <a:t>Structure des fichiers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fr-FR" dirty="0"/>
              <a:t>Rappelle les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r>
              <a:rPr lang="fr-FR" dirty="0"/>
              <a:t> de Java</a:t>
            </a:r>
          </a:p>
          <a:p>
            <a:pPr lvl="2"/>
            <a:r>
              <a:rPr lang="fr-FR" dirty="0"/>
              <a:t>Présence de tables qui contiennent valeurs immédiates / noms de variables</a:t>
            </a:r>
          </a:p>
          <a:p>
            <a:pPr lvl="1"/>
            <a:r>
              <a:rPr lang="fr-FR" dirty="0"/>
              <a:t>Fonctionnement de l’interpréteur</a:t>
            </a:r>
          </a:p>
          <a:p>
            <a:pPr lvl="2"/>
            <a:r>
              <a:rPr lang="fr-FR" dirty="0"/>
              <a:t>Pas de registres</a:t>
            </a:r>
          </a:p>
          <a:p>
            <a:pPr lvl="2"/>
            <a:r>
              <a:rPr lang="fr-FR" dirty="0"/>
              <a:t>Trois piles</a:t>
            </a:r>
          </a:p>
          <a:p>
            <a:pPr lvl="2"/>
            <a:r>
              <a:rPr lang="fr-FR" dirty="0"/>
              <a:t>Aucune optimisation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16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#3 : Décompiler les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Ecriture d’un émulateur/</a:t>
            </a:r>
            <a:r>
              <a:rPr lang="fr-FR" dirty="0" err="1"/>
              <a:t>décompilateur</a:t>
            </a:r>
            <a:r>
              <a:rPr lang="fr-FR" dirty="0"/>
              <a:t> en Python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999165" y="3030201"/>
            <a:ext cx="1201401" cy="20423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4992491" y="5052561"/>
            <a:ext cx="1208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Torque VM</a:t>
            </a:r>
          </a:p>
          <a:p>
            <a:pPr algn="ctr"/>
            <a:r>
              <a:rPr lang="fr-FR" dirty="0"/>
              <a:t>(</a:t>
            </a:r>
            <a:r>
              <a:rPr lang="fr-FR" dirty="0" err="1"/>
              <a:t>floats</a:t>
            </a:r>
            <a:r>
              <a:rPr lang="fr-FR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7961509" y="3022417"/>
            <a:ext cx="1201401" cy="20423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7954835" y="5044777"/>
            <a:ext cx="1208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Emulateur</a:t>
            </a:r>
          </a:p>
          <a:p>
            <a:pPr algn="ctr"/>
            <a:r>
              <a:rPr lang="fr-FR" dirty="0"/>
              <a:t>(</a:t>
            </a:r>
            <a:r>
              <a:rPr lang="fr-FR" dirty="0" err="1"/>
              <a:t>floats</a:t>
            </a:r>
            <a:r>
              <a:rPr lang="fr-FR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36821" y="5044777"/>
            <a:ext cx="120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Opcode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1102396" y="3816628"/>
            <a:ext cx="307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OP_LOADIMMED_FLT [2]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92491" y="4574490"/>
            <a:ext cx="120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1509" y="4579919"/>
            <a:ext cx="120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03083" y="3816628"/>
            <a:ext cx="307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OP_LOADIMMED_FLT [5]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92490" y="4185960"/>
            <a:ext cx="120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54834" y="4185960"/>
            <a:ext cx="120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49022" y="3816628"/>
            <a:ext cx="138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OP_ADD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99165" y="4574747"/>
            <a:ext cx="120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61509" y="4581232"/>
            <a:ext cx="120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"5 + 2"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09070" y="3816628"/>
            <a:ext cx="307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OP_SETCURVAR [%var]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24408" y="6033214"/>
            <a:ext cx="2944238" cy="583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pCurrentVariable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lookup_local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("var");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33160" y="6033214"/>
            <a:ext cx="2264772" cy="583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curvar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= "%var"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5722" y="3825980"/>
            <a:ext cx="307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OP_SAVEVAR_FLT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33352" y="6028794"/>
            <a:ext cx="5726349" cy="583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pCurrentVariable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stack.top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677752" y="4913984"/>
            <a:ext cx="2133600" cy="907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Code source :</a:t>
            </a:r>
          </a:p>
          <a:p>
            <a:pPr algn="ctr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%var = 5 + 2;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9162909" y="5256446"/>
            <a:ext cx="514843" cy="24301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59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  <p:bldP spid="19" grpId="0"/>
      <p:bldP spid="19" grpId="1"/>
      <p:bldP spid="20" grpId="0" animBg="1"/>
      <p:bldP spid="20" grpId="1" animBg="1"/>
      <p:bldP spid="22" grpId="0" animBg="1"/>
      <p:bldP spid="22" grpId="1" animBg="1"/>
      <p:bldP spid="23" grpId="0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#3 : Décompiler les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70766"/>
          </a:xfrm>
        </p:spPr>
        <p:txBody>
          <a:bodyPr/>
          <a:lstStyle/>
          <a:p>
            <a:r>
              <a:rPr lang="fr-FR" dirty="0"/>
              <a:t>Structures de contrôle plus compliquées à gérer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Fingerprinting</a:t>
            </a:r>
            <a:r>
              <a:rPr lang="fr-FR" dirty="0"/>
              <a:t> pour détecter le type de structure</a:t>
            </a:r>
          </a:p>
          <a:p>
            <a:r>
              <a:rPr lang="fr-FR" dirty="0"/>
              <a:t>Avoir un </a:t>
            </a:r>
            <a:r>
              <a:rPr lang="fr-FR" dirty="0" err="1"/>
              <a:t>décompilateur</a:t>
            </a:r>
            <a:r>
              <a:rPr lang="fr-FR" dirty="0"/>
              <a:t> qui marche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257821"/>
              </p:ext>
            </p:extLst>
          </p:nvPr>
        </p:nvGraphicFramePr>
        <p:xfrm>
          <a:off x="2032000" y="2781930"/>
          <a:ext cx="8128000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5532589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45061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Bytecode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Emulateur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64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[test]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387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effectLst/>
                        </a:rPr>
                        <a:t>OP_JMPIFNOT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fr-FR" baseline="0" dirty="0"/>
                        <a:t> ? </a:t>
                      </a:r>
                      <a:r>
                        <a:rPr lang="fr-FR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fr-FR" baseline="0" dirty="0"/>
                        <a:t> ?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86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[branche « </a:t>
                      </a:r>
                      <a:r>
                        <a:rPr lang="fr-FR" dirty="0" err="1"/>
                        <a:t>True</a:t>
                      </a:r>
                      <a:r>
                        <a:rPr lang="fr-FR" dirty="0"/>
                        <a:t> »]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dirty="0"/>
                        <a:t>Où est-ce que je referme l’accolade 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46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[suite du code]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421486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>
            <a:off x="1789889" y="3709030"/>
            <a:ext cx="2918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789889" y="3709031"/>
            <a:ext cx="0" cy="7851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89889" y="4494179"/>
            <a:ext cx="291830" cy="6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75662"/>
              </p:ext>
            </p:extLst>
          </p:nvPr>
        </p:nvGraphicFramePr>
        <p:xfrm>
          <a:off x="2032000" y="2781930"/>
          <a:ext cx="8128000" cy="2225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5532589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45061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Bytecode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Emulateur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64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[test]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387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effectLst/>
                        </a:rPr>
                        <a:t>OP_JMPIFNOT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fr-FR" baseline="0" dirty="0"/>
                        <a:t> ? </a:t>
                      </a:r>
                      <a:r>
                        <a:rPr lang="fr-FR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fr-FR" baseline="0" dirty="0"/>
                        <a:t> ?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/ Ajout de META_ENDIF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86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[branche « </a:t>
                      </a:r>
                      <a:r>
                        <a:rPr lang="fr-FR" dirty="0" err="1"/>
                        <a:t>True</a:t>
                      </a:r>
                      <a:r>
                        <a:rPr lang="fr-FR" dirty="0"/>
                        <a:t> »]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trike="sngStrike" baseline="0" dirty="0"/>
                        <a:t>Où est-ce que je referme l’accolade 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46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rgbClr val="FF0000"/>
                          </a:solidFill>
                        </a:rPr>
                        <a:t>META_ENDIF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OK, ici 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852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[suite du code]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421486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739005">
            <a:off x="8637074" y="5441810"/>
            <a:ext cx="1707689" cy="108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#3 bis : Décompiler les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cs.dso</a:t>
            </a:r>
            <a:r>
              <a:rPr lang="fr-F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Nouvelle mission : identifier les évolutions du </a:t>
            </a:r>
            <a:r>
              <a:rPr lang="fr-FR" dirty="0" err="1"/>
              <a:t>bytecode</a:t>
            </a:r>
            <a:endParaRPr lang="fr-FR" dirty="0"/>
          </a:p>
          <a:p>
            <a:pPr lvl="1"/>
            <a:r>
              <a:rPr lang="fr-FR" dirty="0"/>
              <a:t>IDA Pro</a:t>
            </a:r>
          </a:p>
          <a:p>
            <a:pPr lvl="2"/>
            <a:r>
              <a:rPr lang="fr-FR" dirty="0"/>
              <a:t>Pro tip : version GNU/Linux de </a:t>
            </a:r>
            <a:r>
              <a:rPr lang="fr-FR" dirty="0" err="1"/>
              <a:t>Frozen</a:t>
            </a:r>
            <a:r>
              <a:rPr lang="fr-FR" dirty="0"/>
              <a:t> Synapse non strippée :)</a:t>
            </a:r>
          </a:p>
          <a:p>
            <a:pPr lvl="1"/>
            <a:r>
              <a:rPr lang="fr-FR" dirty="0"/>
              <a:t>Indices dans le code du moteur</a:t>
            </a:r>
          </a:p>
          <a:p>
            <a:pPr lvl="2"/>
            <a:r>
              <a:rPr lang="fr-FR" dirty="0"/>
              <a:t>…mais premier commit seulement en février 2013</a:t>
            </a:r>
          </a:p>
          <a:p>
            <a:pPr lvl="1"/>
            <a:endParaRPr lang="fr-FR" dirty="0"/>
          </a:p>
          <a:p>
            <a:r>
              <a:rPr lang="fr-FR" dirty="0"/>
              <a:t>Différences découvertes :</a:t>
            </a:r>
          </a:p>
          <a:p>
            <a:pPr lvl="1"/>
            <a:r>
              <a:rPr lang="fr-FR" dirty="0"/>
              <a:t>Liste des </a:t>
            </a:r>
            <a:r>
              <a:rPr lang="fr-FR" dirty="0" err="1"/>
              <a:t>opcodes</a:t>
            </a:r>
            <a:r>
              <a:rPr lang="fr-FR" dirty="0"/>
              <a:t> décalée à deux endroits</a:t>
            </a:r>
          </a:p>
          <a:p>
            <a:pPr lvl="1"/>
            <a:r>
              <a:rPr lang="fr-FR" dirty="0"/>
              <a:t>Taille des offsets : 4 octets au lieu de 8</a:t>
            </a:r>
          </a:p>
          <a:p>
            <a:pPr lvl="1"/>
            <a:endParaRPr lang="fr-FR" dirty="0"/>
          </a:p>
          <a:p>
            <a:r>
              <a:rPr lang="fr-FR" dirty="0"/>
              <a:t>Adaptation du </a:t>
            </a:r>
            <a:r>
              <a:rPr lang="fr-FR" dirty="0" err="1"/>
              <a:t>décompilateur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135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Idée #3 bis : Avec un </a:t>
            </a:r>
            <a:r>
              <a:rPr lang="fr-FR" dirty="0" err="1"/>
              <a:t>décompilateur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Possibilité de lire le code source du jeu</a:t>
            </a:r>
          </a:p>
          <a:p>
            <a:endParaRPr lang="fr-FR" dirty="0"/>
          </a:p>
          <a:p>
            <a:r>
              <a:rPr lang="fr-FR" dirty="0"/>
              <a:t>Si un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fr-FR" dirty="0"/>
              <a:t> plus récent est détecté dans le répertoire, Torque le recompile et l’utilise</a:t>
            </a:r>
          </a:p>
          <a:p>
            <a:pPr lvl="1"/>
            <a:r>
              <a:rPr lang="fr-FR" dirty="0"/>
              <a:t>Désactivation du brouillard de guerre</a:t>
            </a:r>
          </a:p>
          <a:p>
            <a:pPr lvl="1"/>
            <a:r>
              <a:rPr lang="fr-FR" dirty="0"/>
              <a:t>Acquisition de succès </a:t>
            </a:r>
            <a:r>
              <a:rPr lang="fr-FR" dirty="0" err="1"/>
              <a:t>Steam</a:t>
            </a:r>
            <a:endParaRPr lang="fr-FR" dirty="0"/>
          </a:p>
          <a:p>
            <a:pPr lvl="1"/>
            <a:r>
              <a:rPr lang="fr-FR" dirty="0" err="1"/>
              <a:t>Modding</a:t>
            </a:r>
            <a:r>
              <a:rPr lang="fr-FR" dirty="0"/>
              <a:t> ?</a:t>
            </a:r>
          </a:p>
          <a:p>
            <a:pPr lvl="1"/>
            <a:endParaRPr lang="fr-FR" dirty="0"/>
          </a:p>
          <a:p>
            <a:r>
              <a:rPr lang="fr-FR" dirty="0"/>
              <a:t>Démonstration</a:t>
            </a:r>
          </a:p>
        </p:txBody>
      </p:sp>
    </p:spTree>
    <p:extLst>
      <p:ext uri="{BB962C8B-B14F-4D97-AF65-F5344CB8AC3E}">
        <p14:creationId xmlns:p14="http://schemas.microsoft.com/office/powerpoint/2010/main" val="58817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991</Words>
  <Application>Microsoft Office PowerPoint</Application>
  <PresentationFormat>Widescreen</PresentationFormat>
  <Paragraphs>191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Broken Synapse</vt:lpstr>
      <vt:lpstr>Frozen Synapse</vt:lpstr>
      <vt:lpstr>Idée #1 : Wireshark</vt:lpstr>
      <vt:lpstr>Idée #2 : OllyDbg</vt:lpstr>
      <vt:lpstr>Idée #3 : Décompiler les .cs.dso</vt:lpstr>
      <vt:lpstr>Idée #3 : Décompiler les .cs.dso</vt:lpstr>
      <vt:lpstr>Idée #3 : Décompiler les .cs.dso</vt:lpstr>
      <vt:lpstr>Idée #3 bis : Décompiler les .cs.dso </vt:lpstr>
      <vt:lpstr>Idée #3 bis : Avec un décompilateur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Broken Synapse</dc:title>
  <dc:creator>Ivan</dc:creator>
  <cp:lastModifiedBy>Ivan</cp:lastModifiedBy>
  <cp:revision>46</cp:revision>
  <dcterms:created xsi:type="dcterms:W3CDTF">2016-05-21T12:47:19Z</dcterms:created>
  <dcterms:modified xsi:type="dcterms:W3CDTF">2016-05-30T22:47:12Z</dcterms:modified>
</cp:coreProperties>
</file>